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 id="2147484736" r:id="rId2"/>
  </p:sldMasterIdLst>
  <p:notesMasterIdLst>
    <p:notesMasterId r:id="rId26"/>
  </p:notesMasterIdLst>
  <p:handoutMasterIdLst>
    <p:handoutMasterId r:id="rId27"/>
  </p:handoutMasterIdLst>
  <p:sldIdLst>
    <p:sldId id="1627" r:id="rId3"/>
    <p:sldId id="1670" r:id="rId4"/>
    <p:sldId id="2134805582" r:id="rId5"/>
    <p:sldId id="2134805583" r:id="rId6"/>
    <p:sldId id="2134805584" r:id="rId7"/>
    <p:sldId id="2134805595" r:id="rId8"/>
    <p:sldId id="2134805593" r:id="rId9"/>
    <p:sldId id="1875" r:id="rId10"/>
    <p:sldId id="1786" r:id="rId11"/>
    <p:sldId id="3125" r:id="rId12"/>
    <p:sldId id="2134805586" r:id="rId13"/>
    <p:sldId id="2134805587" r:id="rId14"/>
    <p:sldId id="2134805590" r:id="rId15"/>
    <p:sldId id="2134805591" r:id="rId16"/>
    <p:sldId id="2134805592" r:id="rId17"/>
    <p:sldId id="3128" r:id="rId18"/>
    <p:sldId id="3513" r:id="rId19"/>
    <p:sldId id="2134805597" r:id="rId20"/>
    <p:sldId id="2134805581" r:id="rId21"/>
    <p:sldId id="2134805596" r:id="rId22"/>
    <p:sldId id="2134805594" r:id="rId23"/>
    <p:sldId id="2134805598" r:id="rId24"/>
    <p:sldId id="1884"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CBEE"/>
    <a:srgbClr val="30E5D0"/>
    <a:srgbClr val="3C3C41"/>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63406" autoAdjust="0"/>
  </p:normalViewPr>
  <p:slideViewPr>
    <p:cSldViewPr snapToGrid="0">
      <p:cViewPr varScale="1">
        <p:scale>
          <a:sx n="43" d="100"/>
          <a:sy n="43" d="100"/>
        </p:scale>
        <p:origin x="2118" y="5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Ex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Ex1.xml><?xml version="1.0" encoding="utf-8"?>
<cx:chartSpace xmlns:a="http://schemas.openxmlformats.org/drawingml/2006/main" xmlns:r="http://schemas.openxmlformats.org/officeDocument/2006/relationships" xmlns:cx="http://schemas.microsoft.com/office/drawing/2014/chartex">
  <cx:chart>
    <cx:plotArea>
      <cx:plotAreaRegion/>
    </cx:plotArea>
    <cx:legend pos="r" align="min"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10/7/2022 11:00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10/7/2022 10:55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Data processing is simply the conversion of raw data to meaningful information through a process. There are two general ways to process data:</a:t>
            </a:r>
          </a:p>
          <a:p>
            <a:pPr marL="171450" indent="-171450" algn="l">
              <a:buFont typeface="Arial" panose="020B0604020202020204" pitchFamily="34" charset="0"/>
              <a:buChar char="•"/>
            </a:pPr>
            <a:r>
              <a:rPr lang="en-US" b="0" i="1" dirty="0">
                <a:solidFill>
                  <a:srgbClr val="171717"/>
                </a:solidFill>
                <a:effectLst/>
                <a:latin typeface="Segoe UI" panose="020B0502040204020203" pitchFamily="34" charset="0"/>
              </a:rPr>
              <a:t>Batch processing</a:t>
            </a:r>
            <a:r>
              <a:rPr lang="en-US" b="0" i="0" dirty="0">
                <a:solidFill>
                  <a:srgbClr val="171717"/>
                </a:solidFill>
                <a:effectLst/>
                <a:latin typeface="Segoe UI" panose="020B0502040204020203" pitchFamily="34" charset="0"/>
              </a:rPr>
              <a:t>, in which multiple data records are collected and stored before being processed together in a single operation.</a:t>
            </a:r>
          </a:p>
          <a:p>
            <a:pPr marL="171450" indent="-171450" algn="l">
              <a:buFont typeface="Arial" panose="020B0604020202020204" pitchFamily="34" charset="0"/>
              <a:buChar char="•"/>
            </a:pPr>
            <a:r>
              <a:rPr lang="en-US" b="0" i="1" dirty="0">
                <a:solidFill>
                  <a:srgbClr val="171717"/>
                </a:solidFill>
                <a:effectLst/>
                <a:latin typeface="Segoe UI" panose="020B0502040204020203" pitchFamily="34" charset="0"/>
              </a:rPr>
              <a:t>Stream processing</a:t>
            </a:r>
            <a:r>
              <a:rPr lang="en-US" b="0" i="0" dirty="0">
                <a:solidFill>
                  <a:srgbClr val="171717"/>
                </a:solidFill>
                <a:effectLst/>
                <a:latin typeface="Segoe UI" panose="020B0502040204020203" pitchFamily="34" charset="0"/>
              </a:rPr>
              <a:t>, in which a source of data is constantly monitored and processed in real time as new data events occur.</a:t>
            </a:r>
          </a:p>
          <a:p>
            <a:endParaRPr lang="en-US" dirty="0"/>
          </a:p>
          <a:p>
            <a:pPr algn="l"/>
            <a:r>
              <a:rPr lang="en-US" b="0" i="0" dirty="0">
                <a:solidFill>
                  <a:srgbClr val="171717"/>
                </a:solidFill>
                <a:effectLst/>
                <a:latin typeface="Segoe UI" panose="020B0502040204020203" pitchFamily="34" charset="0"/>
              </a:rPr>
              <a:t>In batch processing, newly arriving data elements are collected into a group. The whole group is then processed at a future time as a batch. Exactly when each group is processed can be determined in a number of ways. For example, you can process data based on a scheduled time interval (for example, every hour), or it could be triggered when a certain amount of data has arrived, or as the result of some other event.</a:t>
            </a:r>
          </a:p>
          <a:p>
            <a:pPr algn="l"/>
            <a:r>
              <a:rPr lang="en-US" b="0" i="0" dirty="0">
                <a:solidFill>
                  <a:srgbClr val="171717"/>
                </a:solidFill>
                <a:effectLst/>
                <a:latin typeface="Segoe UI" panose="020B0502040204020203" pitchFamily="34" charset="0"/>
              </a:rPr>
              <a:t>For example, suppose you want to analyze road traffic by counting the number of cars on a stretch of road. A batch processing approach to this would require that you collect the cars in a parking lot, and then count them in a single operation while they're at rest.</a:t>
            </a:r>
          </a:p>
          <a:p>
            <a:endParaRPr lang="en-US" dirty="0"/>
          </a:p>
          <a:p>
            <a:pPr algn="l"/>
            <a:r>
              <a:rPr lang="en-US" b="0" i="0" dirty="0">
                <a:solidFill>
                  <a:srgbClr val="171717"/>
                </a:solidFill>
                <a:effectLst/>
                <a:latin typeface="Segoe UI" panose="020B0502040204020203" pitchFamily="34" charset="0"/>
              </a:rPr>
              <a:t>In stream processing, each new piece of data is processed when it arrives. Unlike batch processing, there's no waiting until the next batch processing interval - data is processed as individual units in real-time rather than being processed a batch at a time. Streaming data processing is beneficial in most scenarios where new, dynamic data is generated on a continual basis.</a:t>
            </a:r>
          </a:p>
          <a:p>
            <a:pPr algn="l"/>
            <a:r>
              <a:rPr lang="en-US" b="0" i="0" dirty="0">
                <a:solidFill>
                  <a:srgbClr val="171717"/>
                </a:solidFill>
                <a:effectLst/>
                <a:latin typeface="Segoe UI" panose="020B0502040204020203" pitchFamily="34" charset="0"/>
              </a:rPr>
              <a:t>For example, a better approach to our hypothetical car counting problem might be to apply a </a:t>
            </a:r>
            <a:r>
              <a:rPr lang="en-US" b="0" i="1" dirty="0">
                <a:solidFill>
                  <a:srgbClr val="171717"/>
                </a:solidFill>
                <a:effectLst/>
                <a:latin typeface="Segoe UI" panose="020B0502040204020203" pitchFamily="34" charset="0"/>
              </a:rPr>
              <a:t>streaming</a:t>
            </a:r>
            <a:r>
              <a:rPr lang="en-US" b="0" i="0" dirty="0">
                <a:solidFill>
                  <a:srgbClr val="171717"/>
                </a:solidFill>
                <a:effectLst/>
                <a:latin typeface="Segoe UI" panose="020B0502040204020203" pitchFamily="34" charset="0"/>
              </a:rPr>
              <a:t> approach, by counting the cars in real-time as they pass:</a:t>
            </a:r>
          </a:p>
          <a:p>
            <a:endParaRPr lang="en-US" dirty="0"/>
          </a:p>
          <a:p>
            <a:r>
              <a:rPr lang="en-US" b="0" i="0" dirty="0">
                <a:solidFill>
                  <a:srgbClr val="171717"/>
                </a:solidFill>
                <a:effectLst/>
                <a:latin typeface="Segoe UI" panose="020B0502040204020203" pitchFamily="34" charset="0"/>
              </a:rPr>
              <a:t>In this approach, you don't need to wait until all of the cars have parked to start processing them, and you can aggregate the data over time intervals; for example, by counting the number of cars that pass each minute.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Many large-scale analytics solutions include a mix of batch and stream processing, enabling both historical and real-time data analysis. It's common for stream processing solutions to capture real-time data, process it by filtering or aggregating it, and present it through real-time dashboards and visualizations (for example, showing the running total of cars that have passed along a road within the current hour), while persisting the processed results in a data store for historical analysis alongside batch processed data (for example, to enable analysis of traffic volumes over the past year).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57686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Azure Stream Analytics is a service for complex event processing and analysis of streaming data. Stream Analytics is used to:</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Ingest data from an </a:t>
            </a:r>
            <a:r>
              <a:rPr lang="en-US" b="0" i="1" dirty="0">
                <a:solidFill>
                  <a:srgbClr val="171717"/>
                </a:solidFill>
                <a:effectLst/>
                <a:latin typeface="Segoe UI" panose="020B0502040204020203" pitchFamily="34" charset="0"/>
              </a:rPr>
              <a:t>input</a:t>
            </a:r>
            <a:r>
              <a:rPr lang="en-US" b="0" i="0" dirty="0">
                <a:solidFill>
                  <a:srgbClr val="171717"/>
                </a:solidFill>
                <a:effectLst/>
                <a:latin typeface="Segoe UI" panose="020B0502040204020203" pitchFamily="34" charset="0"/>
              </a:rPr>
              <a:t>, such as an Azure event hub, Azure IoT Hub, or Azure Storage blob container.</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Process the data by using a </a:t>
            </a:r>
            <a:r>
              <a:rPr lang="en-US" b="0" i="1" dirty="0">
                <a:solidFill>
                  <a:srgbClr val="171717"/>
                </a:solidFill>
                <a:effectLst/>
                <a:latin typeface="Segoe UI" panose="020B0502040204020203" pitchFamily="34" charset="0"/>
              </a:rPr>
              <a:t>query</a:t>
            </a:r>
            <a:r>
              <a:rPr lang="en-US" b="0" i="0" dirty="0">
                <a:solidFill>
                  <a:srgbClr val="171717"/>
                </a:solidFill>
                <a:effectLst/>
                <a:latin typeface="Segoe UI" panose="020B0502040204020203" pitchFamily="34" charset="0"/>
              </a:rPr>
              <a:t> to select, project, and aggregate data values.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Write the results to an </a:t>
            </a:r>
            <a:r>
              <a:rPr lang="en-US" b="0" i="1" dirty="0">
                <a:solidFill>
                  <a:srgbClr val="171717"/>
                </a:solidFill>
                <a:effectLst/>
                <a:latin typeface="Segoe UI" panose="020B0502040204020203" pitchFamily="34" charset="0"/>
              </a:rPr>
              <a:t>output</a:t>
            </a:r>
            <a:r>
              <a:rPr lang="en-US" b="0" i="0" dirty="0">
                <a:solidFill>
                  <a:srgbClr val="171717"/>
                </a:solidFill>
                <a:effectLst/>
                <a:latin typeface="Segoe UI" panose="020B0502040204020203" pitchFamily="34" charset="0"/>
              </a:rPr>
              <a:t>, such as Azure Data Lake Gen 2, Azure SQL Database, Azure Synapse Analytics, Azure Functions, Azure event hub, Microsoft Power BI, or others.</a:t>
            </a:r>
          </a:p>
          <a:p>
            <a:endParaRPr lang="en-US" dirty="0"/>
          </a:p>
          <a:p>
            <a:r>
              <a:rPr lang="en-US" b="0" i="0" dirty="0">
                <a:solidFill>
                  <a:srgbClr val="171717"/>
                </a:solidFill>
                <a:effectLst/>
                <a:latin typeface="Segoe UI" panose="020B0502040204020203" pitchFamily="34" charset="0"/>
              </a:rPr>
              <a:t>Once started, a Stream Analytics query will run perpetually, processing new data as it arrives in the input and storing results in the output.</a:t>
            </a:r>
          </a:p>
          <a:p>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easiest way to use Azure Stream Analytics is to create a Stream Analytics </a:t>
            </a:r>
            <a:r>
              <a:rPr lang="en-US" b="0" i="1" dirty="0">
                <a:solidFill>
                  <a:srgbClr val="171717"/>
                </a:solidFill>
                <a:effectLst/>
                <a:latin typeface="Segoe UI" panose="020B0502040204020203" pitchFamily="34" charset="0"/>
              </a:rPr>
              <a:t>job</a:t>
            </a:r>
            <a:r>
              <a:rPr lang="en-US" b="0" i="0" dirty="0">
                <a:solidFill>
                  <a:srgbClr val="171717"/>
                </a:solidFill>
                <a:effectLst/>
                <a:latin typeface="Segoe UI" panose="020B0502040204020203" pitchFamily="34" charset="0"/>
              </a:rPr>
              <a:t> in an Azure subscription, configure its input(s) and output(s), and define the query that the job will use to process the data. The query is expressed using structured query language (SQL) syntax and can incorporate static reference data from multiple data sources to supply lookup values that can be combined with the streaming data ingested from an input.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your stream process requirements are complex or resource-intensive, you can create a Stream Analysis </a:t>
            </a:r>
            <a:r>
              <a:rPr lang="en-US" b="0" i="1" dirty="0">
                <a:solidFill>
                  <a:srgbClr val="171717"/>
                </a:solidFill>
                <a:effectLst/>
                <a:latin typeface="Segoe UI" panose="020B0502040204020203" pitchFamily="34" charset="0"/>
              </a:rPr>
              <a:t>cluster</a:t>
            </a:r>
            <a:r>
              <a:rPr lang="en-US" b="0" i="0" dirty="0">
                <a:solidFill>
                  <a:srgbClr val="171717"/>
                </a:solidFill>
                <a:effectLst/>
                <a:latin typeface="Segoe UI" panose="020B0502040204020203" pitchFamily="34" charset="0"/>
              </a:rPr>
              <a:t>, which uses the same underlying processing engine as a Stream Analytics job, but in a dedicated tenant (so your processing is not affected by other customers) and with configurable scalability that enables you to define the right balance of throughput and cost for your specific scenario.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19923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Azure Data Explorer</a:t>
            </a:r>
            <a:r>
              <a:rPr lang="en-US" dirty="0"/>
              <a:t> is a standalone Azure service for efficiently analyzing data. The service is also encapsulated as a runtime in Azure Synapse Analytics, where it is referred to as </a:t>
            </a:r>
            <a:r>
              <a:rPr lang="en-US" i="1" dirty="0"/>
              <a:t>Azure Synapse Data Explorer</a:t>
            </a:r>
            <a:r>
              <a:rPr lang="en-US" i="0" dirty="0"/>
              <a:t>; enabling you to build and manage analytical solutions that combine SQL, Spark and Data Explorer analytics in a single workspace.</a:t>
            </a:r>
          </a:p>
          <a:p>
            <a:endParaRPr lang="en-US" i="0" dirty="0"/>
          </a:p>
          <a:p>
            <a:r>
              <a:rPr lang="en-US" dirty="0"/>
              <a:t>Data is ingested into Data Explorer through one or more </a:t>
            </a:r>
            <a:r>
              <a:rPr lang="en-US" i="1" dirty="0"/>
              <a:t>connectors</a:t>
            </a:r>
            <a:r>
              <a:rPr lang="en-US" dirty="0"/>
              <a:t> or by writing a minimal amount of code. This enables you to quickly ingest data from a wide variety of data sources, including both static and streaming sources. The ingested data is stored in tables in a Data Explorer database, where automatic indexing enables high-performance queries.</a:t>
            </a:r>
          </a:p>
          <a:p>
            <a:endParaRPr lang="en-US" dirty="0"/>
          </a:p>
          <a:p>
            <a:r>
              <a:rPr lang="en-US" dirty="0"/>
              <a:t>To query the tables, you can use Kusto Query Language (KQL), a language that is specifically optimized for fast read performance – particularly with telemetry data that includes a timestamp attribute, such as log files or internet-of-things (IoT) device messages.</a:t>
            </a:r>
          </a:p>
          <a:p>
            <a:endParaRPr lang="en-US" dirty="0"/>
          </a:p>
          <a:p>
            <a:r>
              <a:rPr lang="en-US" dirty="0"/>
              <a:t>To learn more about Azure Data Explorer, see https://docs.microsoft.com/learn/modules/intro-to-azure-data-explorer/intro-to-azure-data-explorer/ (note that this Learn module is not part of the official course materials for this course – it supports further learning beyond the scope of the Data Fundamentals certification).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7686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 demonstrate how to sign into the lab virtual machine and follow the instructions there. If you’re not using a lab VM, students can follow the instructions in the GitHub page for this lab.</a:t>
            </a:r>
          </a:p>
          <a:p>
            <a:endParaRPr lang="en-US" dirty="0"/>
          </a:p>
          <a:p>
            <a:r>
              <a:rPr lang="en-US" dirty="0"/>
              <a:t>Students should use the Azure subscription credentials provided to them</a:t>
            </a:r>
            <a:r>
              <a:rPr lang="en-US" u="none" dirty="0"/>
              <a:t>. The lab (along with others) is also available from the related module on Microsoft Learn, so students can complete it later if desired; but they will need to provide their own Azure subscription to do so.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318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381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modelling and visualization is at the heart of "business intelligence" (BI) workloads that are supported by l</a:t>
            </a:r>
            <a:r>
              <a:rPr lang="en-US" b="0" dirty="0" err="1">
                <a:solidFill>
                  <a:srgbClr val="000000"/>
                </a:solidFill>
                <a:effectLst/>
                <a:latin typeface="Consolas" panose="020B0609020204030204" pitchFamily="49" charset="0"/>
              </a:rPr>
              <a:t>arge</a:t>
            </a:r>
            <a:r>
              <a:rPr lang="en-US" b="0" dirty="0">
                <a:solidFill>
                  <a:srgbClr val="000000"/>
                </a:solidFill>
                <a:effectLst/>
                <a:latin typeface="Consolas" panose="020B0609020204030204" pitchFamily="49" charset="0"/>
              </a:rPr>
              <a:t>-scale</a:t>
            </a:r>
            <a:r>
              <a:rPr lang="en-GB" dirty="0"/>
              <a:t> data analytics solutions.</a:t>
            </a:r>
          </a:p>
          <a:p>
            <a:endParaRPr lang="en-GB" dirty="0"/>
          </a:p>
          <a:p>
            <a:r>
              <a:rPr lang="en-GB" dirty="0"/>
              <a:t>Microsoft Power BI is a suite of tools and services that data analysts can use to build interactive data visualizations for business users to consume.</a:t>
            </a:r>
          </a:p>
          <a:p>
            <a:endParaRPr lang="en-GB" dirty="0"/>
          </a:p>
          <a:p>
            <a:r>
              <a:rPr lang="en-GB" dirty="0"/>
              <a:t>A typical workflow for creating a data visualization solution starts with </a:t>
            </a:r>
            <a:r>
              <a:rPr lang="en-GB" b="1" dirty="0"/>
              <a:t>Power BI Desktop</a:t>
            </a:r>
            <a:r>
              <a:rPr lang="en-GB" dirty="0"/>
              <a:t>, a Windows based application in which you can import data from a wide range of data sources, combine and organize the data from these sources in an analytics data model, and create reports that contain interactive visualizations of the data.</a:t>
            </a:r>
          </a:p>
          <a:p>
            <a:endParaRPr lang="en-GB" dirty="0"/>
          </a:p>
          <a:p>
            <a:r>
              <a:rPr lang="en-GB" dirty="0"/>
              <a:t>After you've created data models and reports, you can publish them to the </a:t>
            </a:r>
            <a:r>
              <a:rPr lang="en-GB" b="1" dirty="0"/>
              <a:t>Power BI service</a:t>
            </a:r>
            <a:r>
              <a:rPr lang="en-GB" b="0" dirty="0"/>
              <a:t>; a cloud service in which reports can be published and interacted with by business users. You can also do some basic data </a:t>
            </a:r>
            <a:r>
              <a:rPr lang="en-GB" b="0" dirty="0" err="1"/>
              <a:t>modeling</a:t>
            </a:r>
            <a:r>
              <a:rPr lang="en-GB" b="0" dirty="0"/>
              <a:t> and report editing directly in the service using a web browser, but the functionality for this is limited compared to the Power BI Desktop tool. You can use the service to schedule refreshes of the data sources on which your reports are based, and to share reports with other users. You can also define dashboards and apps that combine related reports in a single, easy to consume location.</a:t>
            </a:r>
          </a:p>
          <a:p>
            <a:endParaRPr lang="en-GB" b="0" dirty="0"/>
          </a:p>
          <a:p>
            <a:r>
              <a:rPr lang="en-GB" b="0" dirty="0"/>
              <a:t>Users can consume reports, dashboards, and apps in the Power BI service through a web browser, or on mobile devices by using the </a:t>
            </a:r>
            <a:r>
              <a:rPr lang="en-GB" b="1" dirty="0"/>
              <a:t>Power BI phone app</a:t>
            </a:r>
            <a:r>
              <a:rPr lang="en-GB" b="0" dirty="0"/>
              <a:t>.</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33499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120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The slide focuses on general concepts – students will see how to work with a model in Power BI in the lab.</a:t>
            </a:r>
          </a:p>
          <a:p>
            <a:pPr marL="0" marR="0">
              <a:lnSpc>
                <a:spcPct val="107000"/>
              </a:lnSpc>
              <a:spcBef>
                <a:spcPts val="120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20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Analytical models enable you to structure data to support analysis. Models are based on related tables of data and define the numeric values that you want to analyze or report (known as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measures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entities by which you want to aggregate them (known as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dimensions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example, a model might include a table containing numeric measures for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sales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(such as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revenue</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quantity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dimensions for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products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customers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time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would enable you aggregate sale measures across one or more dimensions (for example, to identify total revenue by customer, or total items sold by product per month). Conceptually, the model forms a multidimensional structure, which is commonly referred to as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cube</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which any point where the dimensions intersect represents an aggregated measure for those dimensions.</a:t>
            </a:r>
          </a:p>
          <a:p>
            <a:pPr marL="0" marR="0">
              <a:lnSpc>
                <a:spcPct val="107000"/>
              </a:lnSpc>
              <a:spcBef>
                <a:spcPts val="1200"/>
              </a:spcBef>
              <a:spcAft>
                <a:spcPts val="800"/>
              </a:spcAft>
            </a:pPr>
            <a:endParaRPr lang="en-US" sz="1800" dirty="0">
              <a:effectLst/>
              <a:latin typeface="Calibri" panose="020F0502020204030204" pitchFamily="34" charset="0"/>
              <a:cs typeface="Times New Roman" panose="02020603050405020304" pitchFamily="18" charset="0"/>
            </a:endParaRPr>
          </a:p>
          <a:p>
            <a:pPr marL="0" marR="0">
              <a:lnSpc>
                <a:spcPct val="107000"/>
              </a:lnSpc>
              <a:spcBef>
                <a:spcPts val="1200"/>
              </a:spcBef>
              <a:spcAft>
                <a:spcPts val="800"/>
              </a:spcAft>
            </a:pPr>
            <a:r>
              <a:rPr lang="en-US" sz="1800" b="1" dirty="0">
                <a:effectLst/>
                <a:latin typeface="Calibri" panose="020F0502020204030204" pitchFamily="34" charset="0"/>
                <a:cs typeface="Times New Roman" panose="02020603050405020304" pitchFamily="18" charset="0"/>
              </a:rPr>
              <a:t>Tables and schema</a:t>
            </a:r>
          </a:p>
          <a:p>
            <a:pPr marL="0" marR="0">
              <a:lnSpc>
                <a:spcPct val="107000"/>
              </a:lnSpc>
              <a:spcBef>
                <a:spcPts val="1200"/>
              </a:spcBef>
              <a:spcAft>
                <a:spcPts val="800"/>
              </a:spcAft>
            </a:pPr>
            <a:r>
              <a:rPr lang="en-US" sz="1800" i="1" dirty="0">
                <a:effectLst/>
                <a:latin typeface="Calibri" panose="020F0502020204030204" pitchFamily="34" charset="0"/>
                <a:ea typeface="Calibri" panose="020F0502020204030204" pitchFamily="34" charset="0"/>
                <a:cs typeface="Times New Roman" panose="02020603050405020304" pitchFamily="18" charset="0"/>
              </a:rPr>
              <a:t>Dimension tables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represent the entities by which you want to aggregate numeric measures – for example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product</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customer</a:t>
            </a:r>
            <a:r>
              <a:rPr lang="en-US" sz="1800" dirty="0">
                <a:effectLst/>
                <a:latin typeface="Calibri" panose="020F0502020204030204" pitchFamily="34" charset="0"/>
                <a:ea typeface="Calibri" panose="020F0502020204030204" pitchFamily="34" charset="0"/>
                <a:cs typeface="Times New Roman" panose="02020603050405020304" pitchFamily="18" charset="0"/>
              </a:rPr>
              <a:t>. Each entity is represented by a row with a unique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key</a:t>
            </a:r>
            <a:r>
              <a:rPr lang="en-US" sz="1800" dirty="0">
                <a:effectLst/>
                <a:latin typeface="Calibri" panose="020F0502020204030204" pitchFamily="34" charset="0"/>
                <a:ea typeface="Calibri" panose="020F0502020204030204" pitchFamily="34" charset="0"/>
                <a:cs typeface="Times New Roman" panose="02020603050405020304" pitchFamily="18" charset="0"/>
              </a:rPr>
              <a:t> value. The remaining columns represent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attributes</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a entity – for example, products have names and categories, and customers have addresses and cities. It’s common in most analytical models to include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Time</a:t>
            </a:r>
            <a:r>
              <a:rPr lang="en-US" sz="1800" dirty="0">
                <a:effectLst/>
                <a:latin typeface="Calibri" panose="020F0502020204030204" pitchFamily="34" charset="0"/>
                <a:ea typeface="Calibri" panose="020F0502020204030204" pitchFamily="34" charset="0"/>
                <a:cs typeface="Times New Roman" panose="02020603050405020304" pitchFamily="18" charset="0"/>
              </a:rPr>
              <a:t> dimension so that you can aggregate numeric measures associated with events over time.</a:t>
            </a:r>
          </a:p>
          <a:p>
            <a:pPr marL="0" marR="0">
              <a:lnSpc>
                <a:spcPct val="107000"/>
              </a:lnSpc>
              <a:spcBef>
                <a:spcPts val="1200"/>
              </a:spcBef>
              <a:spcAft>
                <a:spcPts val="800"/>
              </a:spcAft>
            </a:pPr>
            <a:endParaRPr lang="en-US" sz="1800" dirty="0">
              <a:effectLst/>
              <a:latin typeface="Calibri" panose="020F0502020204030204" pitchFamily="34" charset="0"/>
              <a:cs typeface="Times New Roman" panose="02020603050405020304" pitchFamily="18" charset="0"/>
            </a:endParaRPr>
          </a:p>
          <a:p>
            <a:pPr marL="0" marR="0">
              <a:lnSpc>
                <a:spcPct val="107000"/>
              </a:lnSpc>
              <a:spcBef>
                <a:spcPts val="120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numeric measures that will be aggregated by the various dimensions in the model are stored in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Fact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tables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Each row in a fact table represents a recorded event that has numeric measures associated with it. For example, the Sales table on the slide represents sales transactions for individual items, and includes numeric values for quantity sold and revenue.</a:t>
            </a:r>
          </a:p>
          <a:p>
            <a:pPr marL="0" marR="0">
              <a:lnSpc>
                <a:spcPct val="107000"/>
              </a:lnSpc>
              <a:spcBef>
                <a:spcPts val="1200"/>
              </a:spcBef>
              <a:spcAft>
                <a:spcPts val="800"/>
              </a:spcAft>
            </a:pPr>
            <a:endParaRPr lang="en-US" sz="1800"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type of schema, where a fact table is related to one or more dimension tables, is referred to as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star</a:t>
            </a:r>
            <a:r>
              <a:rPr lang="en-US" sz="1800" dirty="0">
                <a:effectLst/>
                <a:latin typeface="Calibri" panose="020F0502020204030204" pitchFamily="34" charset="0"/>
                <a:ea typeface="Calibri" panose="020F0502020204030204" pitchFamily="34" charset="0"/>
                <a:cs typeface="Times New Roman" panose="02020603050405020304" pitchFamily="18" charset="0"/>
              </a:rPr>
              <a:t> schema (imagine there are five dimensions related to a single fact table – the schema would form a five-pointed star!). You can also define more a complex schema in which dimension tables are related to additional tables containing more details (for example, you could represent attributes of product categories in a separate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Category</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that is related to the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Product</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 in which case the design is referred to as a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snowflake</a:t>
            </a:r>
            <a:r>
              <a:rPr lang="en-US" sz="1800" dirty="0">
                <a:effectLst/>
                <a:latin typeface="Calibri" panose="020F0502020204030204" pitchFamily="34" charset="0"/>
                <a:ea typeface="Calibri" panose="020F0502020204030204" pitchFamily="34" charset="0"/>
                <a:cs typeface="Times New Roman" panose="02020603050405020304" pitchFamily="18" charset="0"/>
              </a:rPr>
              <a:t> schema. The schema of fact and dimension tables is used to create an analytical model, in which measure aggregations across all dimensions are pre-calculated; making performance of analysis and reporting activities much faster than calculating the aggregations each time.</a:t>
            </a:r>
          </a:p>
          <a:p>
            <a:pPr marL="0" marR="0">
              <a:lnSpc>
                <a:spcPct val="107000"/>
              </a:lnSpc>
              <a:spcBef>
                <a:spcPts val="0"/>
              </a:spcBef>
              <a:spcAft>
                <a:spcPts val="800"/>
              </a:spcAft>
            </a:pPr>
            <a:endParaRPr lang="en-US" sz="1800" dirty="0">
              <a:effectLst/>
              <a:latin typeface="Calibri" panose="020F0502020204030204" pitchFamily="34" charset="0"/>
              <a:cs typeface="Times New Roman" panose="02020603050405020304" pitchFamily="18" charset="0"/>
            </a:endParaRPr>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Attribute hierarchies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final thing worth considering about analytical models is the creation of attribute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hierarchies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that enable you to quickly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drill-up</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drill-down</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find aggregated values at different levels in a hierarchical dimension. For example, consider the attributes in the dimension tables we’ve discussed so far. In the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Product</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you can form a hierarchy in which each category might include multiple named products. Similarly, in the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Customer</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a hierarchy could be formed to represent multiple named customers in each city. Finally, in the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Time</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you can form a hierarchy of year, month, and day. The model can be built with pre-aggregated values for each level of a hierarchy, enabling you to quickly change the scope of your analysis – for example, by viewing total sales by year, and then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drilling down</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see a more detailed breakdown of total sales by month.</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Analytical modeling in Microsoft Power BI</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 can use Power BI to define an analytical model from tables of data, which can be imported from one or more data source. You can then use the data modeling interface on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Model</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 of Power BI Desktop to define your analytical model by creating relationships between fact and dimension tables, defining hierarchies, setting data types and display formats for fields in the tables, and managing other properties of your data that help define a rich model for analysis.</a:t>
            </a: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38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i="1" dirty="0">
                <a:effectLst/>
                <a:latin typeface="Calibri" panose="020F0502020204030204" pitchFamily="34" charset="0"/>
                <a:ea typeface="Calibri" panose="020F0502020204030204" pitchFamily="34" charset="0"/>
                <a:cs typeface="Times New Roman" panose="02020603050405020304" pitchFamily="18" charset="0"/>
              </a:rPr>
              <a:t>The slide focuses on general concepts – students will see how to use Power BI to create a report with interactive data visualizations in the lab.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u="none" strike="noStrike" baseline="0" dirty="0">
                <a:solidFill>
                  <a:srgbClr val="000000"/>
                </a:solidFill>
                <a:latin typeface="Segoe UI" panose="020B0502040204020203" pitchFamily="34" charset="0"/>
              </a:rPr>
              <a:t>After you've created a model, you can use it to generate data visualizations that can be included in a report.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u="none" strike="noStrike" baseline="0" dirty="0">
                <a:solidFill>
                  <a:srgbClr val="000000"/>
                </a:solidFill>
                <a:latin typeface="Segoe UI" panose="020B0502040204020203" pitchFamily="34" charset="0"/>
              </a:rPr>
              <a:t>There are many kinds of data visualization, some commonly used and some more specialized. Power BI includes an extensive set of built-in visualizations, which can be extended with custom and third-party visualizations. The slide shows some common data visualizations but is by no means a complete list.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i="0" u="none" strike="noStrike" baseline="0" dirty="0">
              <a:solidFill>
                <a:srgbClr val="000000"/>
              </a:solidFill>
              <a:latin typeface="Segoe UI" panose="020B0502040204020203"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1" i="0" u="none" strike="noStrike" baseline="0" dirty="0">
                <a:solidFill>
                  <a:srgbClr val="000000"/>
                </a:solidFill>
                <a:latin typeface="Segoe UI" panose="020B0502040204020203" pitchFamily="34" charset="0"/>
              </a:rPr>
              <a:t>Tables and text</a:t>
            </a:r>
            <a:r>
              <a:rPr lang="en-US" sz="1200" b="0" i="0" u="none" strike="noStrike" baseline="0" dirty="0">
                <a:solidFill>
                  <a:srgbClr val="000000"/>
                </a:solidFill>
                <a:latin typeface="Segoe UI" panose="020B0502040204020203" pitchFamily="34" charset="0"/>
              </a:rPr>
              <a:t> are often the simplest way to communicate data. Tables are useful when a lot of related values must be displayed, and individual text values in </a:t>
            </a:r>
            <a:r>
              <a:rPr lang="en-US" sz="1200" b="0" i="1" u="none" strike="noStrike" baseline="0" dirty="0">
                <a:solidFill>
                  <a:srgbClr val="000000"/>
                </a:solidFill>
                <a:latin typeface="Segoe UI" panose="020B0502040204020203" pitchFamily="34" charset="0"/>
              </a:rPr>
              <a:t>cards</a:t>
            </a:r>
            <a:r>
              <a:rPr lang="en-US" sz="1200" b="0" i="0" u="none" strike="noStrike" baseline="0" dirty="0">
                <a:solidFill>
                  <a:srgbClr val="000000"/>
                </a:solidFill>
                <a:latin typeface="Segoe UI" panose="020B0502040204020203" pitchFamily="34" charset="0"/>
              </a:rPr>
              <a:t> can be a useful way to show important figures or metrics.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1" i="0" u="none" strike="noStrike" baseline="0" dirty="0">
                <a:solidFill>
                  <a:srgbClr val="000000"/>
                </a:solidFill>
                <a:latin typeface="Segoe UI" panose="020B0502040204020203" pitchFamily="34" charset="0"/>
              </a:rPr>
              <a:t>Bar and column </a:t>
            </a:r>
            <a:r>
              <a:rPr lang="en-US" sz="1200" b="0" i="0" u="none" strike="noStrike" baseline="0" dirty="0">
                <a:solidFill>
                  <a:srgbClr val="000000"/>
                </a:solidFill>
                <a:latin typeface="Segoe UI" panose="020B0502040204020203" pitchFamily="34" charset="0"/>
              </a:rPr>
              <a:t>charts are a good way to visually compare numeric values for discrete categories.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1" i="0" u="none" strike="noStrike" baseline="0" dirty="0">
                <a:solidFill>
                  <a:srgbClr val="000000"/>
                </a:solidFill>
                <a:latin typeface="Segoe UI" panose="020B0502040204020203" pitchFamily="34" charset="0"/>
              </a:rPr>
              <a:t>Line charts </a:t>
            </a:r>
            <a:r>
              <a:rPr lang="en-US" sz="1200" b="0" i="0" u="none" strike="noStrike" baseline="0" dirty="0">
                <a:solidFill>
                  <a:srgbClr val="000000"/>
                </a:solidFill>
                <a:latin typeface="Segoe UI" panose="020B0502040204020203" pitchFamily="34" charset="0"/>
              </a:rPr>
              <a:t>can also be used to compare categorized values and are particularly useful when you need to examine trends, often over time.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1" i="0" u="none" strike="noStrike" baseline="0" dirty="0">
                <a:solidFill>
                  <a:srgbClr val="000000"/>
                </a:solidFill>
                <a:latin typeface="Segoe UI" panose="020B0502040204020203" pitchFamily="34" charset="0"/>
              </a:rPr>
              <a:t>Pie charts </a:t>
            </a:r>
            <a:r>
              <a:rPr lang="en-US" sz="1200" b="0" i="0" u="none" strike="noStrike" baseline="0" dirty="0">
                <a:solidFill>
                  <a:srgbClr val="000000"/>
                </a:solidFill>
                <a:latin typeface="Segoe UI" panose="020B0502040204020203" pitchFamily="34" charset="0"/>
              </a:rPr>
              <a:t>are often used in business reports to visually compare categorized values as proportions of a total.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1" i="0" u="none" strike="noStrike" baseline="0" dirty="0">
                <a:solidFill>
                  <a:srgbClr val="000000"/>
                </a:solidFill>
                <a:latin typeface="Segoe UI" panose="020B0502040204020203" pitchFamily="34" charset="0"/>
              </a:rPr>
              <a:t>Scatter plots </a:t>
            </a:r>
            <a:r>
              <a:rPr lang="en-US" sz="1200" b="0" i="0" u="none" strike="noStrike" baseline="0" dirty="0">
                <a:solidFill>
                  <a:srgbClr val="000000"/>
                </a:solidFill>
                <a:latin typeface="Segoe UI" panose="020B0502040204020203" pitchFamily="34" charset="0"/>
              </a:rPr>
              <a:t>are useful when you want to compare two numeric measures and identify a relationship or correlation between them.</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1" i="0" u="none" strike="noStrike" baseline="0" dirty="0">
                <a:solidFill>
                  <a:srgbClr val="000000"/>
                </a:solidFill>
                <a:latin typeface="Segoe UI" panose="020B0502040204020203" pitchFamily="34" charset="0"/>
              </a:rPr>
              <a:t>Maps</a:t>
            </a:r>
            <a:r>
              <a:rPr lang="en-US" sz="1200" b="0" i="0" u="none" strike="noStrike" baseline="0" dirty="0">
                <a:solidFill>
                  <a:srgbClr val="000000"/>
                </a:solidFill>
                <a:latin typeface="Segoe UI" panose="020B0502040204020203" pitchFamily="34" charset="0"/>
              </a:rPr>
              <a:t> are a great way to visually compare values for different geographic areas or locations.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12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0" i="0" u="none" strike="noStrike" baseline="0" dirty="0">
                <a:solidFill>
                  <a:srgbClr val="000000"/>
                </a:solidFill>
                <a:latin typeface="Segoe UI" panose="020B0502040204020203" pitchFamily="34" charset="0"/>
              </a:rPr>
              <a:t>In Power BI, the visual elements in a report are automatically related to one another and provide interactivity. For example, selecting an individual category in one visual element will automatically filter and highlight that category in other related visualizations in the report.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i="0" u="none" strike="noStrike" baseline="0" dirty="0">
              <a:solidFill>
                <a:srgbClr val="000000"/>
              </a:solidFill>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825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take approximately 150 minutes (2.5 hours) to deliver, including the three lab exercises.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10/7/2022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 demonstrate how to sign into the lab virtual machine and follow the instructions there. If you’re not using a lab VM, students can follow the instructions in the GitHub page for this lab.</a:t>
            </a:r>
          </a:p>
          <a:p>
            <a:endParaRPr lang="en-US" dirty="0"/>
          </a:p>
          <a:p>
            <a:r>
              <a:rPr lang="en-US" u="none" dirty="0"/>
              <a:t>The lab is also available from the related module on Microsoft Learn, so students can complete it later if desired.</a:t>
            </a:r>
          </a:p>
          <a:p>
            <a:endParaRPr lang="en-US" dirty="0"/>
          </a:p>
          <a:p>
            <a:r>
              <a:rPr lang="en-US" dirty="0"/>
              <a:t>This lab does not require an Azure subscription, but it does require that students are using a Windows-based computer on which they can install Power BI Desktop. If the student's own computer is not running Windows, they should complete the lab using the virtual machine.</a:t>
            </a:r>
            <a:endParaRPr lang="en-US" u="none" dirty="0"/>
          </a:p>
          <a:p>
            <a:endParaRPr lang="en-US" sz="850" dirty="0">
              <a:cs typeface="Segoe UI Light"/>
            </a:endParaRPr>
          </a:p>
          <a:p>
            <a:r>
              <a:rPr lang="en-US" sz="850" dirty="0">
                <a:latin typeface="Segoe UI Light"/>
                <a:cs typeface="Segoe UI Light"/>
              </a:rPr>
              <a:t>The download link for Power BI Desktop might need to be copied from the instructions and pasted into the VM browser.</a:t>
            </a:r>
            <a:endParaRPr lang="en-US" sz="850" dirty="0">
              <a:cs typeface="Segoe UI Light" pitchFamily="34" charset="0"/>
            </a:endParaRPr>
          </a:p>
          <a:p>
            <a:endParaRPr lang="en-US" dirty="0">
              <a:cs typeface="Segoe UI Light"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5164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912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Segoe UI Light"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1829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934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solidFill>
                  <a:srgbClr val="000000"/>
                </a:solidFill>
                <a:effectLst/>
                <a:latin typeface="Consolas" panose="020B0609020204030204" pitchFamily="49" charset="0"/>
              </a:rPr>
              <a:t>Large-scale</a:t>
            </a:r>
            <a:r>
              <a:rPr lang="en-US" dirty="0"/>
              <a:t> data warehousing is a generic term that describes the infrastructure and processes used to support large-scale data analytics. </a:t>
            </a:r>
            <a:r>
              <a:rPr lang="en-US" b="0" dirty="0">
                <a:solidFill>
                  <a:srgbClr val="000000"/>
                </a:solidFill>
                <a:effectLst/>
                <a:latin typeface="Consolas" panose="020B0609020204030204" pitchFamily="49" charset="0"/>
              </a:rPr>
              <a:t>Large-scale</a:t>
            </a:r>
            <a:r>
              <a:rPr lang="en-US" dirty="0"/>
              <a:t> data warehousing solutions combine conventional data warehousing used to support business intelligence (BI) - which typically involves copying data from transactional data stores into a relational database with a schema that's optimized for querying and building multidimensional models; with techniques used for so-called "big data" analytics, in which large volumes of data in multiple formats are batch loaded or captured in real-time streams, and stored in a data lake from which distributed processing engines like Apache Spark are used to process the data at scale.</a:t>
            </a:r>
          </a:p>
          <a:p>
            <a:endParaRPr lang="en-US" dirty="0"/>
          </a:p>
          <a:p>
            <a:r>
              <a:rPr lang="en-US" b="0" dirty="0">
                <a:solidFill>
                  <a:srgbClr val="000000"/>
                </a:solidFill>
                <a:effectLst/>
                <a:latin typeface="Consolas" panose="020B0609020204030204" pitchFamily="49" charset="0"/>
              </a:rPr>
              <a:t>Large-scale</a:t>
            </a:r>
            <a:r>
              <a:rPr lang="en-US" dirty="0"/>
              <a:t> data warehousing architecture can vary, as can the specific technologies used to implement it; but in general, the following components are included:</a:t>
            </a:r>
          </a:p>
          <a:p>
            <a:endParaRPr lang="en-US" dirty="0"/>
          </a:p>
          <a:p>
            <a:pPr marL="171450" indent="-171450">
              <a:buFont typeface="Arial" panose="020B0604020202020204" pitchFamily="34" charset="0"/>
              <a:buChar char="•"/>
            </a:pPr>
            <a:r>
              <a:rPr lang="en-US" b="1" dirty="0"/>
              <a:t>Data ingestion and processing</a:t>
            </a:r>
            <a:r>
              <a:rPr lang="en-US" dirty="0"/>
              <a:t> – data from one or more transactional data stores, files, real-time streams, or other sources is loaded into a data lake or a relational data warehouse. The load operation usually involves an extract, transform, and load (ETL) or extract load and transform  process in which the data is cleaned, filtered, and restructured for analysis. In ETL processes, the data is transformed before being loaded into an analytical store, while in an ELT process the data is copied to the store and then transformed. Either way, the resulting data structure is optimized for analytical queries. The data processing is often performed by distributed systems that can process high volumes of data in parallel using multi-node clusters. Data ingestion includes both batch processing of static data and real-time processing of streaming data.</a:t>
            </a:r>
          </a:p>
          <a:p>
            <a:pPr marL="171450" indent="-171450">
              <a:buFont typeface="Arial" panose="020B0604020202020204" pitchFamily="34" charset="0"/>
              <a:buChar char="•"/>
            </a:pPr>
            <a:r>
              <a:rPr lang="en-US" b="1" dirty="0"/>
              <a:t>Analytical data store</a:t>
            </a:r>
            <a:r>
              <a:rPr lang="en-US" dirty="0"/>
              <a:t> – data stores for large scale analytics include relational </a:t>
            </a:r>
            <a:r>
              <a:rPr lang="en-US" i="1" dirty="0"/>
              <a:t>data warehouses</a:t>
            </a:r>
            <a:r>
              <a:rPr lang="en-US" i="0" dirty="0"/>
              <a:t>, file-system based</a:t>
            </a:r>
            <a:r>
              <a:rPr lang="en-US" dirty="0"/>
              <a:t> </a:t>
            </a:r>
            <a:r>
              <a:rPr lang="en-US" i="1" dirty="0"/>
              <a:t>data lakes</a:t>
            </a:r>
            <a:r>
              <a:rPr lang="en-US" i="0" dirty="0"/>
              <a:t>, and hybrid architectures that combine features of data warehouses and data lakes (sometimes called </a:t>
            </a:r>
            <a:r>
              <a:rPr lang="en-US" i="1" dirty="0"/>
              <a:t>Data </a:t>
            </a:r>
            <a:r>
              <a:rPr lang="en-US" i="1" dirty="0" err="1"/>
              <a:t>Lakehouses</a:t>
            </a:r>
            <a:r>
              <a:rPr lang="en-US" i="0" dirty="0"/>
              <a:t> or </a:t>
            </a:r>
            <a:r>
              <a:rPr lang="en-US" i="1" dirty="0"/>
              <a:t>Lake Databases</a:t>
            </a:r>
            <a:r>
              <a:rPr lang="en-US" i="0" dirty="0"/>
              <a:t>). We'll discuss these in more depth later.</a:t>
            </a:r>
          </a:p>
          <a:p>
            <a:pPr marL="171450" indent="-171450">
              <a:buFont typeface="Arial" panose="020B0604020202020204" pitchFamily="34" charset="0"/>
              <a:buChar char="•"/>
            </a:pPr>
            <a:r>
              <a:rPr lang="en-US" b="1" i="0" dirty="0"/>
              <a:t>Analytical data model</a:t>
            </a:r>
            <a:r>
              <a:rPr lang="en-US" i="0" dirty="0"/>
              <a:t> – while data analysts and data scientists can work with the data directly in the analytical data store, it’s common to create one or more data models that pre-aggregate the data to make it easier to produce reports, dashboards, and interactive visualizations. Often these data models are described as </a:t>
            </a:r>
            <a:r>
              <a:rPr lang="en-US" i="1" dirty="0"/>
              <a:t>cubes</a:t>
            </a:r>
            <a:r>
              <a:rPr lang="en-US" i="0" dirty="0"/>
              <a:t>, in which numeric data values are aggregated across one or more </a:t>
            </a:r>
            <a:r>
              <a:rPr lang="en-US" i="1" dirty="0"/>
              <a:t>dimensions</a:t>
            </a:r>
            <a:r>
              <a:rPr lang="en-US" i="0" dirty="0"/>
              <a:t> (for example, to determine total sales by product and region). The model encapsulates the relationships between data values and dimensional entities to support "drill-up/drill-down" analysis.</a:t>
            </a:r>
          </a:p>
          <a:p>
            <a:pPr marL="171450" indent="-171450">
              <a:buFont typeface="Arial" panose="020B0604020202020204" pitchFamily="34" charset="0"/>
              <a:buChar char="•"/>
            </a:pPr>
            <a:r>
              <a:rPr lang="en-US" b="1" i="0" dirty="0"/>
              <a:t>Data visualization </a:t>
            </a:r>
            <a:r>
              <a:rPr lang="en-US" i="0" dirty="0"/>
              <a:t>– data analysts consume data from analytical models, and directly from analytical stores to create reports, dashboards, and other visualizations. Additionally, users in an organization who may not be technology professionals might perform self-service data analysis and reporting. The visualizations from the data show trends, comparisons, and key performance indicators (KPIs) for a business or other organization, and can take the form of printed reports, graphs and charts in documents or PowerPoint presentations, web-based dashboards, and interactive environments in which users can explore data visually.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97665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understand a little about the architecture of a </a:t>
            </a:r>
            <a:r>
              <a:rPr lang="en-US" b="0" dirty="0">
                <a:solidFill>
                  <a:srgbClr val="000000"/>
                </a:solidFill>
                <a:effectLst/>
                <a:latin typeface="Consolas" panose="020B0609020204030204" pitchFamily="49" charset="0"/>
              </a:rPr>
              <a:t>large-scale</a:t>
            </a:r>
            <a:r>
              <a:rPr lang="en-US" dirty="0"/>
              <a:t> data warehousing solution, and some of the distributed processing technologies that can be used to handle large volumes of data, it's time to explore how data is ingested into an analytical data store from one or more sources.</a:t>
            </a:r>
          </a:p>
          <a:p>
            <a:endParaRPr lang="en-US" dirty="0"/>
          </a:p>
          <a:p>
            <a:r>
              <a:rPr lang="en-US" dirty="0"/>
              <a:t>On Azure, large-scale data ingestion is best implemented by creating </a:t>
            </a:r>
            <a:r>
              <a:rPr lang="en-US" i="1" dirty="0"/>
              <a:t>pipelines</a:t>
            </a:r>
            <a:r>
              <a:rPr lang="en-US" i="0" dirty="0"/>
              <a:t> that orchestrate ETL processes. You can create and run pipelines using Azure Data Factory, or you can use the same pipeline engine in Azure Synapse Analytics if you want to manage all of the components of your data warehousing solution in a unified workspace.</a:t>
            </a:r>
          </a:p>
          <a:p>
            <a:endParaRPr lang="en-US" i="0" dirty="0"/>
          </a:p>
          <a:p>
            <a:r>
              <a:rPr lang="en-US" i="0" dirty="0"/>
              <a:t>In either case, pipelines consist of one or more </a:t>
            </a:r>
            <a:r>
              <a:rPr lang="en-US" i="1" dirty="0"/>
              <a:t>activities</a:t>
            </a:r>
            <a:r>
              <a:rPr lang="en-US" i="0" dirty="0"/>
              <a:t> that operate on data. An input dataset provides the source data, and activities can be defined as a data flow that incrementally manipulates the data until an output dataset is produced. Pipelines use </a:t>
            </a:r>
            <a:r>
              <a:rPr lang="en-US" i="1" dirty="0"/>
              <a:t>linked services</a:t>
            </a:r>
            <a:r>
              <a:rPr lang="en-US" i="0" dirty="0"/>
              <a:t> to load and process data – enabling you to use the right technology for each step of the workflow. For example, you might use an Azure Blob Store linked service to ingest the input dataset, and then use services such as Azure SQL to run a stored procedure that looks up related data values, before running a data processing task on Azure Databricks or Azure HDInsight, or apply custom logic using an Azure Function. Finally, you can save the output dataset in a linked service such as Azure Synapse Analytics. Note that pipelines can support some built-in activities, which don’t require a linked service.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08052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discussed, there are three common ways to implement an analytical data store.</a:t>
            </a:r>
          </a:p>
          <a:p>
            <a:endParaRPr lang="en-US" dirty="0"/>
          </a:p>
          <a:p>
            <a:pPr marL="171450" indent="-171450">
              <a:buFont typeface="Arial" panose="020B0604020202020204" pitchFamily="34" charset="0"/>
              <a:buChar char="•"/>
            </a:pPr>
            <a:r>
              <a:rPr lang="en-US" dirty="0"/>
              <a:t>A </a:t>
            </a:r>
            <a:r>
              <a:rPr lang="en-US" b="1" dirty="0"/>
              <a:t>data warehouse </a:t>
            </a:r>
            <a:r>
              <a:rPr lang="en-US" dirty="0"/>
              <a:t>is a relational database in which the data is stored in a schema that is optimized for data analytics rather than transactional workloads. Commonly, the data from a transactional store is </a:t>
            </a:r>
            <a:r>
              <a:rPr lang="en-US" i="1" dirty="0"/>
              <a:t>denormalized</a:t>
            </a:r>
            <a:r>
              <a:rPr lang="en-US" i="0" dirty="0"/>
              <a:t> into a schema in which numeric values are stored in central </a:t>
            </a:r>
            <a:r>
              <a:rPr lang="en-US" i="1" dirty="0"/>
              <a:t>fact</a:t>
            </a:r>
            <a:r>
              <a:rPr lang="en-US" i="0" dirty="0"/>
              <a:t> tables, which are related to one or more </a:t>
            </a:r>
            <a:r>
              <a:rPr lang="en-US" i="1" dirty="0"/>
              <a:t>dimension</a:t>
            </a:r>
            <a:r>
              <a:rPr lang="en-US" i="0" dirty="0"/>
              <a:t> tables that represent entities by which the data can be aggregated. For example  a fact table might contain sales order data, which can be aggregated by customer, product, store, and time dimensions (enabling you for example, to easily find monthly total sales revenue by product for each store). This kind of fact and dimension table schema is called a </a:t>
            </a:r>
            <a:r>
              <a:rPr lang="en-US" i="1" dirty="0"/>
              <a:t>star</a:t>
            </a:r>
            <a:r>
              <a:rPr lang="en-US" i="0" dirty="0"/>
              <a:t> schema; though it's often extended into a </a:t>
            </a:r>
            <a:r>
              <a:rPr lang="en-US" i="1" dirty="0"/>
              <a:t>snowflake</a:t>
            </a:r>
            <a:r>
              <a:rPr lang="en-US" i="0" dirty="0"/>
              <a:t> schema by adding additional tables related to the dimension tables to represent dimensional hierarchies (for example, product might be related to product categories. A data warehouse is a great choice when you have transactional data that can be organized into a structured schema of tables, and you want to use SQL to query them.</a:t>
            </a:r>
          </a:p>
          <a:p>
            <a:pPr marL="171450" indent="-171450">
              <a:buFont typeface="Arial" panose="020B0604020202020204" pitchFamily="34" charset="0"/>
              <a:buChar char="•"/>
            </a:pPr>
            <a:r>
              <a:rPr lang="en-US" i="0" dirty="0"/>
              <a:t>A </a:t>
            </a:r>
            <a:r>
              <a:rPr lang="en-US" b="1" i="0" dirty="0"/>
              <a:t>data lake</a:t>
            </a:r>
            <a:r>
              <a:rPr lang="en-US" b="0" i="0" dirty="0"/>
              <a:t> is a file store, usually on a distributed file system for high performance data access. Technologies like Spark or Hadoop are often used to process queries on the stored files and return data for reporting and analytics. </a:t>
            </a:r>
            <a:r>
              <a:rPr lang="en-US" i="0" dirty="0"/>
              <a:t>These systems often apply a </a:t>
            </a:r>
            <a:r>
              <a:rPr lang="en-US" i="1" dirty="0"/>
              <a:t>schema-on-read </a:t>
            </a:r>
            <a:r>
              <a:rPr lang="en-US" i="0" dirty="0"/>
              <a:t>approach to define tabular schemas on semi-structured data files at the point where the data is read for analysis, without applying constraints when it is stored. </a:t>
            </a:r>
            <a:r>
              <a:rPr lang="en-US" b="0" i="0" dirty="0"/>
              <a:t>Data lakes are great for supporting a mix of structured, semi-structured, and even unstructured data that you want to analyze without the need for schema enforcement when the data is written to the store.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You can use a hybrid approach that combines features of data lakes and data warehouses in a </a:t>
            </a:r>
            <a:r>
              <a:rPr lang="en-US" b="0" i="1" dirty="0">
                <a:solidFill>
                  <a:srgbClr val="D4D4D4"/>
                </a:solidFill>
                <a:effectLst/>
                <a:latin typeface="Consolas" panose="020B0609020204030204" pitchFamily="49" charset="0"/>
              </a:rPr>
              <a:t>*lake database*</a:t>
            </a:r>
            <a:r>
              <a:rPr lang="en-US" b="0" dirty="0">
                <a:solidFill>
                  <a:srgbClr val="D4D4D4"/>
                </a:solidFill>
                <a:effectLst/>
                <a:latin typeface="Consolas" panose="020B0609020204030204" pitchFamily="49" charset="0"/>
              </a:rPr>
              <a:t> or </a:t>
            </a:r>
            <a:r>
              <a:rPr lang="en-US" b="0" i="1" dirty="0">
                <a:solidFill>
                  <a:srgbClr val="D4D4D4"/>
                </a:solidFill>
                <a:effectLst/>
                <a:latin typeface="Consolas" panose="020B0609020204030204" pitchFamily="49" charset="0"/>
              </a:rPr>
              <a:t>*data </a:t>
            </a:r>
            <a:r>
              <a:rPr lang="en-US" b="0" i="1" dirty="0" err="1">
                <a:solidFill>
                  <a:srgbClr val="D4D4D4"/>
                </a:solidFill>
                <a:effectLst/>
                <a:latin typeface="Consolas" panose="020B0609020204030204" pitchFamily="49" charset="0"/>
              </a:rPr>
              <a:t>lakehouse</a:t>
            </a:r>
            <a:r>
              <a:rPr lang="en-US" b="0" i="1" dirty="0">
                <a:solidFill>
                  <a:srgbClr val="D4D4D4"/>
                </a:solidFill>
                <a:effectLst/>
                <a:latin typeface="Consolas" panose="020B0609020204030204" pitchFamily="49" charset="0"/>
              </a:rPr>
              <a:t>*</a:t>
            </a:r>
            <a:r>
              <a:rPr lang="en-US" b="0" dirty="0">
                <a:solidFill>
                  <a:srgbClr val="D4D4D4"/>
                </a:solidFill>
                <a:effectLst/>
                <a:latin typeface="Consolas" panose="020B0609020204030204" pitchFamily="49" charset="0"/>
              </a:rPr>
              <a:t>. The raw data is stored as files in a data lake, and a relational storage layer abstracts the underlying files and expose them as tables, which can be queried using SQL. SQL pools in Azure Synapse Analytics include </a:t>
            </a:r>
            <a:r>
              <a:rPr lang="en-US" b="0" i="1" dirty="0">
                <a:solidFill>
                  <a:srgbClr val="D4D4D4"/>
                </a:solidFill>
                <a:effectLst/>
                <a:latin typeface="Consolas" panose="020B0609020204030204" pitchFamily="49" charset="0"/>
              </a:rPr>
              <a:t>*</a:t>
            </a:r>
            <a:r>
              <a:rPr lang="en-US" b="0" i="1" dirty="0" err="1">
                <a:solidFill>
                  <a:srgbClr val="D4D4D4"/>
                </a:solidFill>
                <a:effectLst/>
                <a:latin typeface="Consolas" panose="020B0609020204030204" pitchFamily="49" charset="0"/>
              </a:rPr>
              <a:t>PolyBase</a:t>
            </a:r>
            <a:r>
              <a:rPr lang="en-US" b="0" i="1" dirty="0">
                <a:solidFill>
                  <a:srgbClr val="D4D4D4"/>
                </a:solidFill>
                <a:effectLst/>
                <a:latin typeface="Consolas" panose="020B0609020204030204" pitchFamily="49" charset="0"/>
              </a:rPr>
              <a:t>*</a:t>
            </a:r>
            <a:r>
              <a:rPr lang="en-US" b="0" dirty="0">
                <a:solidFill>
                  <a:srgbClr val="D4D4D4"/>
                </a:solidFill>
                <a:effectLst/>
                <a:latin typeface="Consolas" panose="020B0609020204030204" pitchFamily="49" charset="0"/>
              </a:rPr>
              <a:t>, which enables you to define external tables based on files in a </a:t>
            </a:r>
            <a:r>
              <a:rPr lang="en-US" b="0" dirty="0" err="1">
                <a:solidFill>
                  <a:srgbClr val="D4D4D4"/>
                </a:solidFill>
                <a:effectLst/>
                <a:latin typeface="Consolas" panose="020B0609020204030204" pitchFamily="49" charset="0"/>
              </a:rPr>
              <a:t>datalake</a:t>
            </a:r>
            <a:r>
              <a:rPr lang="en-US" b="0" dirty="0">
                <a:solidFill>
                  <a:srgbClr val="D4D4D4"/>
                </a:solidFill>
                <a:effectLst/>
                <a:latin typeface="Consolas" panose="020B0609020204030204" pitchFamily="49" charset="0"/>
              </a:rPr>
              <a:t> (and other sources) and query them using SQL. Synapse Analytics also supports a Lake Database approach in which you can use database templates to define the relational schema of your data warehouse, while storing the underlying data in data lake storage – separating the storage and compute for your data warehousing solution. Data </a:t>
            </a:r>
            <a:r>
              <a:rPr lang="en-US" b="0" dirty="0" err="1">
                <a:solidFill>
                  <a:srgbClr val="D4D4D4"/>
                </a:solidFill>
                <a:effectLst/>
                <a:latin typeface="Consolas" panose="020B0609020204030204" pitchFamily="49" charset="0"/>
              </a:rPr>
              <a:t>lakehouses</a:t>
            </a:r>
            <a:r>
              <a:rPr lang="en-US" b="0">
                <a:solidFill>
                  <a:srgbClr val="D4D4D4"/>
                </a:solidFill>
                <a:effectLst/>
                <a:latin typeface="Consolas" panose="020B0609020204030204" pitchFamily="49" charset="0"/>
              </a:rPr>
              <a:t> are a relatively new approach in Spark-based systems, and are enabled through technologies like </a:t>
            </a:r>
            <a:r>
              <a:rPr lang="en-US" b="0" i="1">
                <a:solidFill>
                  <a:srgbClr val="D4D4D4"/>
                </a:solidFill>
                <a:effectLst/>
                <a:latin typeface="Consolas" panose="020B0609020204030204" pitchFamily="49" charset="0"/>
              </a:rPr>
              <a:t>*Delta Lake*</a:t>
            </a:r>
            <a:r>
              <a:rPr lang="en-US" b="0">
                <a:solidFill>
                  <a:srgbClr val="D4D4D4"/>
                </a:solidFill>
                <a:effectLst/>
                <a:latin typeface="Consolas" panose="020B0609020204030204" pitchFamily="49" charset="0"/>
              </a:rPr>
              <a:t>; which adds relational storage capabilities to Spark, so you can define tables that enforce schemas and transactional consistency, support batch-loaded and streaming data sources, and provide a SQL API for querying.</a:t>
            </a: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37187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Azure, there are three main services that you can use to implement a large-scale analytical store.</a:t>
            </a:r>
          </a:p>
          <a:p>
            <a:endParaRPr lang="en-US" dirty="0"/>
          </a:p>
          <a:p>
            <a:pPr marL="171450" indent="-171450">
              <a:buFont typeface="Arial" panose="020B0604020202020204" pitchFamily="34" charset="0"/>
              <a:buChar char="•"/>
            </a:pPr>
            <a:r>
              <a:rPr lang="en-US" b="1" dirty="0"/>
              <a:t>Azure Synapse Analytics</a:t>
            </a:r>
            <a:r>
              <a:rPr lang="en-US" dirty="0"/>
              <a:t> is a unified, end-to-end solution for large scale data analytics. It brings together a number of technologies and capabilities, enabling you to combine the data integrity and reliability of a scalable, high-performance SQL Server based relational data warehouse with the flexibility of a data lake and open-source Apache Spark. It also includes native support for log and telemetry analytics with Azure Synapse Data Explorer pools, as well as built in data pipelines for data ingestion and transformation. All Azure Synapse Analytics services can be managed through a single, interactive user interface called Azure Synapse Studio, which includes the ability to create interactive </a:t>
            </a:r>
            <a:r>
              <a:rPr lang="en-US" i="1" dirty="0"/>
              <a:t>notebooks</a:t>
            </a:r>
            <a:r>
              <a:rPr lang="en-US" dirty="0"/>
              <a:t> in which Spark code and markdown content can be combined.  Synapse Analytics is a great choice when you want to create a single, unified analytics solution on Azure.</a:t>
            </a:r>
          </a:p>
          <a:p>
            <a:pPr marL="171450" indent="-171450">
              <a:buFont typeface="Arial" panose="020B0604020202020204" pitchFamily="34" charset="0"/>
              <a:buChar char="•"/>
            </a:pPr>
            <a:r>
              <a:rPr lang="en-US" b="1" dirty="0"/>
              <a:t>Azure Databricks</a:t>
            </a:r>
            <a:r>
              <a:rPr lang="en-US" dirty="0"/>
              <a:t> is an Azure implementation of the popular Databricks platform. Databricks is a comprehensive data analytics solution built on Apache Spark, which offers native SQL capabilities as well as workload-optimized Spark runtimes for data analytics and data science, and an interactive user interface through which the system can be managed and data can be explored in interactive notebooks. Due to its common use on multiple cloud platforms, you might want to consider using Azure Databricks as your analytical store if you want to leverage existing expertise with the platform or if you need to operate in a multi-cloud environment or support a cloud-portable solution.</a:t>
            </a:r>
          </a:p>
          <a:p>
            <a:pPr marL="171450" indent="-171450">
              <a:buFont typeface="Arial" panose="020B0604020202020204" pitchFamily="34" charset="0"/>
              <a:buChar char="•"/>
            </a:pPr>
            <a:r>
              <a:rPr lang="en-US" b="1" dirty="0"/>
              <a:t>Azure HDInsight</a:t>
            </a:r>
            <a:r>
              <a:rPr lang="en-US" dirty="0"/>
              <a:t> is an Azure service that supports mulitple open-source data analytics cluster types. Although not as user-friendly as Azure Synapse Analytics and Azure Databricks, it can be a suitable option if your analytics solution relies on multiple open-source frameworks or if you need to migrate an existing on-premises Hadoop-based solution to the cloud.</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02130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necessary, demonstrate how to sign into the lab virtual machine and follow the instructions there. If you’re not using a lab VM, students can follow the instructions in the GitHub page for this lab.</a:t>
            </a:r>
          </a:p>
          <a:p>
            <a:endParaRPr lang="en-US" dirty="0"/>
          </a:p>
          <a:p>
            <a:r>
              <a:rPr lang="en-US" dirty="0"/>
              <a:t>Students should use the Azure subscription credentials provided to them</a:t>
            </a:r>
            <a:r>
              <a:rPr lang="en-US" u="none" dirty="0"/>
              <a:t>. The lab is also available from the related module on Microsoft Learn, so students can complete it later if desired; but they will need to provide their own Azure subscription to do so.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10/7/2022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456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169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12710712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547869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genda 2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2083463"/>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3554046"/>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249635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1469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119648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687145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06788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05894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6366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spc="0">
                <a:solidFill>
                  <a:schemeClr val="accent4"/>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7026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7933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64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9660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9288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0964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996876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46379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2655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24793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963796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346480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25368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2827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9331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7190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9623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27039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49784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7896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theme" Target="../theme/theme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735" r:id="rId16"/>
    <p:sldLayoutId id="2147484691" r:id="rId17"/>
    <p:sldLayoutId id="2147484692" r:id="rId18"/>
    <p:sldLayoutId id="2147484693" r:id="rId19"/>
    <p:sldLayoutId id="2147484694" r:id="rId20"/>
    <p:sldLayoutId id="2147484695" r:id="rId21"/>
    <p:sldLayoutId id="2147484560" r:id="rId22"/>
    <p:sldLayoutId id="2147484580" r:id="rId23"/>
    <p:sldLayoutId id="2147484566" r:id="rId24"/>
    <p:sldLayoutId id="2147484696" r:id="rId25"/>
    <p:sldLayoutId id="2147484697" r:id="rId26"/>
    <p:sldLayoutId id="2147484675" r:id="rId27"/>
    <p:sldLayoutId id="2147484676" r:id="rId28"/>
    <p:sldLayoutId id="2147484711" r:id="rId29"/>
    <p:sldLayoutId id="2147484721" r:id="rId30"/>
    <p:sldLayoutId id="2147484720" r:id="rId31"/>
    <p:sldLayoutId id="2147484726" r:id="rId32"/>
    <p:sldLayoutId id="2147484570" r:id="rId33"/>
    <p:sldLayoutId id="2147484571" r:id="rId34"/>
    <p:sldLayoutId id="2147484572" r:id="rId35"/>
    <p:sldLayoutId id="2147484688" r:id="rId36"/>
    <p:sldLayoutId id="2147484689" r:id="rId37"/>
    <p:sldLayoutId id="2147484690" r:id="rId38"/>
    <p:sldLayoutId id="2147484724" r:id="rId39"/>
    <p:sldLayoutId id="2147484725" r:id="rId40"/>
    <p:sldLayoutId id="2147484722" r:id="rId41"/>
    <p:sldLayoutId id="2147484683" r:id="rId42"/>
    <p:sldLayoutId id="2147484685" r:id="rId43"/>
    <p:sldLayoutId id="2147484673" r:id="rId44"/>
    <p:sldLayoutId id="2147484678" r:id="rId45"/>
    <p:sldLayoutId id="2147484679" r:id="rId46"/>
    <p:sldLayoutId id="2147484717" r:id="rId47"/>
    <p:sldLayoutId id="2147484718" r:id="rId48"/>
    <p:sldLayoutId id="2147484712" r:id="rId49"/>
    <p:sldLayoutId id="2147484713" r:id="rId50"/>
    <p:sldLayoutId id="2147484714" r:id="rId51"/>
    <p:sldLayoutId id="2147484715" r:id="rId52"/>
    <p:sldLayoutId id="2147484716" r:id="rId53"/>
    <p:sldLayoutId id="2147484723" r:id="rId54"/>
    <p:sldLayoutId id="2147484686" r:id="rId55"/>
    <p:sldLayoutId id="2147484674" r:id="rId56"/>
    <p:sldLayoutId id="2147484702" r:id="rId57"/>
    <p:sldLayoutId id="2147484719" r:id="rId58"/>
    <p:sldLayoutId id="2147484701" r:id="rId59"/>
    <p:sldLayoutId id="2147484699" r:id="rId60"/>
    <p:sldLayoutId id="2147484700" r:id="rId61"/>
    <p:sldLayoutId id="2147484703" r:id="rId62"/>
    <p:sldLayoutId id="2147484704" r:id="rId63"/>
    <p:sldLayoutId id="2147484705" r:id="rId64"/>
    <p:sldLayoutId id="2147484706" r:id="rId65"/>
    <p:sldLayoutId id="2147484707" r:id="rId66"/>
    <p:sldLayoutId id="2147484730" r:id="rId67"/>
    <p:sldLayoutId id="2147484710" r:id="rId68"/>
    <p:sldLayoutId id="2147484729" r:id="rId69"/>
    <p:sldLayoutId id="2147484731" r:id="rId70"/>
    <p:sldLayoutId id="2147484732" r:id="rId71"/>
    <p:sldLayoutId id="2147484733" r:id="rId72"/>
    <p:sldLayoutId id="2147484698" r:id="rId73"/>
    <p:sldLayoutId id="2147484764" r:id="rId7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9956347"/>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 id="2147484742" r:id="rId6"/>
    <p:sldLayoutId id="2147484743" r:id="rId7"/>
    <p:sldLayoutId id="2147484744" r:id="rId8"/>
    <p:sldLayoutId id="2147484745" r:id="rId9"/>
    <p:sldLayoutId id="2147484746" r:id="rId10"/>
    <p:sldLayoutId id="2147484747" r:id="rId11"/>
    <p:sldLayoutId id="2147484748" r:id="rId12"/>
    <p:sldLayoutId id="2147484749" r:id="rId13"/>
    <p:sldLayoutId id="2147484750" r:id="rId14"/>
    <p:sldLayoutId id="2147484751" r:id="rId15"/>
    <p:sldLayoutId id="2147484752" r:id="rId16"/>
    <p:sldLayoutId id="2147484753" r:id="rId17"/>
    <p:sldLayoutId id="2147484754" r:id="rId18"/>
    <p:sldLayoutId id="2147484755" r:id="rId19"/>
    <p:sldLayoutId id="2147484756" r:id="rId20"/>
    <p:sldLayoutId id="2147484757" r:id="rId21"/>
    <p:sldLayoutId id="2147484758" r:id="rId22"/>
    <p:sldLayoutId id="2147484759" r:id="rId23"/>
    <p:sldLayoutId id="2147484760" r:id="rId24"/>
    <p:sldLayoutId id="2147484761" r:id="rId25"/>
    <p:sldLayoutId id="2147484762" r:id="rId26"/>
    <p:sldLayoutId id="2147484763"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69.gif"/></Relationships>
</file>

<file path=ppt/slides/_rels/slide12.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57.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51.svg"/><Relationship Id="rId17" Type="http://schemas.openxmlformats.org/officeDocument/2006/relationships/image" Target="../media/image78.png"/><Relationship Id="rId2" Type="http://schemas.openxmlformats.org/officeDocument/2006/relationships/notesSlide" Target="../notesSlides/notesSlide12.xml"/><Relationship Id="rId16" Type="http://schemas.openxmlformats.org/officeDocument/2006/relationships/image" Target="../media/image56.svg"/><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50.png"/><Relationship Id="rId5" Type="http://schemas.openxmlformats.org/officeDocument/2006/relationships/image" Target="../media/image72.png"/><Relationship Id="rId15" Type="http://schemas.openxmlformats.org/officeDocument/2006/relationships/image" Target="../media/image55.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58.svg"/></Relationships>
</file>

<file path=ppt/slides/_rels/slide13.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58.svg"/><Relationship Id="rId3" Type="http://schemas.openxmlformats.org/officeDocument/2006/relationships/image" Target="../media/image79.png"/><Relationship Id="rId7" Type="http://schemas.openxmlformats.org/officeDocument/2006/relationships/image" Target="../media/image72.png"/><Relationship Id="rId12"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81.png"/><Relationship Id="rId5" Type="http://schemas.openxmlformats.org/officeDocument/2006/relationships/image" Target="../media/image44.png"/><Relationship Id="rId15" Type="http://schemas.openxmlformats.org/officeDocument/2006/relationships/image" Target="../media/image75.svg"/><Relationship Id="rId10" Type="http://schemas.openxmlformats.org/officeDocument/2006/relationships/image" Target="../media/image31.svg"/><Relationship Id="rId4" Type="http://schemas.openxmlformats.org/officeDocument/2006/relationships/image" Target="../media/image80.svg"/><Relationship Id="rId9" Type="http://schemas.openxmlformats.org/officeDocument/2006/relationships/image" Target="../media/image30.png"/><Relationship Id="rId1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hyperlink" Target="https://aka.ms/dp900-stream-lab" TargetMode="External"/><Relationship Id="rId2" Type="http://schemas.openxmlformats.org/officeDocument/2006/relationships/notesSlide" Target="../notesSlides/notesSlide14.xml"/><Relationship Id="rId1" Type="http://schemas.openxmlformats.org/officeDocument/2006/relationships/slideLayout" Target="../slideLayouts/slideLayout101.xml"/><Relationship Id="rId4" Type="http://schemas.openxmlformats.org/officeDocument/2006/relationships/image" Target="../media/image65.emf"/></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43.xml"/><Relationship Id="rId4" Type="http://schemas.openxmlformats.org/officeDocument/2006/relationships/image" Target="../media/image67.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86.svg"/><Relationship Id="rId18" Type="http://schemas.openxmlformats.org/officeDocument/2006/relationships/image" Target="../media/image32.png"/><Relationship Id="rId26" Type="http://schemas.openxmlformats.org/officeDocument/2006/relationships/image" Target="../media/image92.png"/><Relationship Id="rId3" Type="http://schemas.openxmlformats.org/officeDocument/2006/relationships/image" Target="../media/image82.png"/><Relationship Id="rId21" Type="http://schemas.openxmlformats.org/officeDocument/2006/relationships/image" Target="../media/image35.svg"/><Relationship Id="rId7" Type="http://schemas.openxmlformats.org/officeDocument/2006/relationships/image" Target="../media/image58.svg"/><Relationship Id="rId12" Type="http://schemas.openxmlformats.org/officeDocument/2006/relationships/image" Target="../media/image85.png"/><Relationship Id="rId17" Type="http://schemas.openxmlformats.org/officeDocument/2006/relationships/image" Target="../media/image29.svg"/><Relationship Id="rId25" Type="http://schemas.openxmlformats.org/officeDocument/2006/relationships/image" Target="../media/image78.png"/><Relationship Id="rId2" Type="http://schemas.openxmlformats.org/officeDocument/2006/relationships/notesSlide" Target="../notesSlides/notesSlide17.xml"/><Relationship Id="rId16" Type="http://schemas.openxmlformats.org/officeDocument/2006/relationships/image" Target="../media/image28.png"/><Relationship Id="rId20" Type="http://schemas.openxmlformats.org/officeDocument/2006/relationships/image" Target="../media/image34.png"/><Relationship Id="rId29" Type="http://schemas.openxmlformats.org/officeDocument/2006/relationships/image" Target="../media/image95.sv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84.svg"/><Relationship Id="rId24" Type="http://schemas.openxmlformats.org/officeDocument/2006/relationships/image" Target="../media/image91.png"/><Relationship Id="rId5" Type="http://schemas.openxmlformats.org/officeDocument/2006/relationships/image" Target="../media/image75.svg"/><Relationship Id="rId15" Type="http://schemas.openxmlformats.org/officeDocument/2006/relationships/image" Target="../media/image88.svg"/><Relationship Id="rId23" Type="http://schemas.openxmlformats.org/officeDocument/2006/relationships/image" Target="../media/image90.svg"/><Relationship Id="rId28" Type="http://schemas.openxmlformats.org/officeDocument/2006/relationships/image" Target="../media/image94.png"/><Relationship Id="rId10" Type="http://schemas.openxmlformats.org/officeDocument/2006/relationships/image" Target="../media/image83.png"/><Relationship Id="rId19" Type="http://schemas.openxmlformats.org/officeDocument/2006/relationships/image" Target="../media/image33.svg"/><Relationship Id="rId4" Type="http://schemas.openxmlformats.org/officeDocument/2006/relationships/image" Target="../media/image74.png"/><Relationship Id="rId9" Type="http://schemas.openxmlformats.org/officeDocument/2006/relationships/image" Target="../media/image56.svg"/><Relationship Id="rId14" Type="http://schemas.openxmlformats.org/officeDocument/2006/relationships/image" Target="../media/image87.png"/><Relationship Id="rId22" Type="http://schemas.openxmlformats.org/officeDocument/2006/relationships/image" Target="../media/image89.png"/><Relationship Id="rId27" Type="http://schemas.openxmlformats.org/officeDocument/2006/relationships/image" Target="../media/image9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oleObject" Target="../embeddings/oleObject1.bin"/><Relationship Id="rId7"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97.png"/><Relationship Id="rId11" Type="http://schemas.openxmlformats.org/officeDocument/2006/relationships/image" Target="../media/image102.png"/><Relationship Id="rId5" Type="http://schemas.microsoft.com/office/2014/relationships/chartEx" Target="../charts/chartEx1.xml"/><Relationship Id="rId10" Type="http://schemas.openxmlformats.org/officeDocument/2006/relationships/image" Target="../media/image101.png"/><Relationship Id="rId4" Type="http://schemas.openxmlformats.org/officeDocument/2006/relationships/image" Target="../media/image96.wmf"/><Relationship Id="rId9" Type="http://schemas.openxmlformats.org/officeDocument/2006/relationships/image" Target="../media/image100.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3" Type="http://schemas.openxmlformats.org/officeDocument/2006/relationships/hyperlink" Target="https://aka.ms/dp900-pbi-lab" TargetMode="External"/><Relationship Id="rId2" Type="http://schemas.openxmlformats.org/officeDocument/2006/relationships/notesSlide" Target="../notesSlides/notesSlide20.xml"/><Relationship Id="rId1" Type="http://schemas.openxmlformats.org/officeDocument/2006/relationships/slideLayout" Target="../slideLayouts/slideLayout101.xml"/><Relationship Id="rId4" Type="http://schemas.openxmlformats.org/officeDocument/2006/relationships/image" Target="../media/image65.emf"/></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43.xml"/><Relationship Id="rId4" Type="http://schemas.openxmlformats.org/officeDocument/2006/relationships/image" Target="../media/image67.svg"/></Relationships>
</file>

<file path=ppt/slides/_rels/slide22.xml.rels><?xml version="1.0" encoding="UTF-8" standalone="yes"?>
<Relationships xmlns="http://schemas.openxmlformats.org/package/2006/relationships"><Relationship Id="rId3" Type="http://schemas.openxmlformats.org/officeDocument/2006/relationships/hyperlink" Target="https://aka.ms/ExploreDataConcepts" TargetMode="External"/><Relationship Id="rId2" Type="http://schemas.openxmlformats.org/officeDocument/2006/relationships/notesSlide" Target="../notesSlides/notesSlide22.xml"/><Relationship Id="rId1" Type="http://schemas.openxmlformats.org/officeDocument/2006/relationships/slideLayout" Target="../slideLayouts/slideLayout74.xml"/><Relationship Id="rId6" Type="http://schemas.openxmlformats.org/officeDocument/2006/relationships/hyperlink" Target="https://aka.ms/ExploreDataAnalytics" TargetMode="External"/><Relationship Id="rId5" Type="http://schemas.openxmlformats.org/officeDocument/2006/relationships/hyperlink" Target="https://aka.ms/ExploreNonRelationalData" TargetMode="External"/><Relationship Id="rId4" Type="http://schemas.openxmlformats.org/officeDocument/2006/relationships/hyperlink" Target="https://aka.ms/ExploreRelationalDat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4.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6.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5.xml.rels><?xml version="1.0" encoding="UTF-8" standalone="yes"?>
<Relationships xmlns="http://schemas.openxmlformats.org/package/2006/relationships"><Relationship Id="rId8" Type="http://schemas.openxmlformats.org/officeDocument/2006/relationships/image" Target="../media/image49.emf"/><Relationship Id="rId13" Type="http://schemas.openxmlformats.org/officeDocument/2006/relationships/image" Target="../media/image54.svg"/><Relationship Id="rId3" Type="http://schemas.openxmlformats.org/officeDocument/2006/relationships/image" Target="../media/image44.png"/><Relationship Id="rId7" Type="http://schemas.openxmlformats.org/officeDocument/2006/relationships/image" Target="../media/image48.emf"/><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notesSlide" Target="../notesSlides/notesSlide5.xml"/><Relationship Id="rId16"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2.emf"/><Relationship Id="rId5" Type="http://schemas.openxmlformats.org/officeDocument/2006/relationships/image" Target="../media/image46.png"/><Relationship Id="rId15" Type="http://schemas.openxmlformats.org/officeDocument/2006/relationships/image" Target="../media/image56.sv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6.png"/><Relationship Id="rId7" Type="http://schemas.openxmlformats.org/officeDocument/2006/relationships/image" Target="../media/image42.png"/><Relationship Id="rId12" Type="http://schemas.openxmlformats.org/officeDocument/2006/relationships/image" Target="../media/image64.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0.svg"/><Relationship Id="rId11" Type="http://schemas.openxmlformats.org/officeDocument/2006/relationships/image" Target="../media/image63.png"/><Relationship Id="rId5" Type="http://schemas.openxmlformats.org/officeDocument/2006/relationships/image" Target="../media/image59.png"/><Relationship Id="rId10" Type="http://schemas.openxmlformats.org/officeDocument/2006/relationships/image" Target="../media/image62.svg"/><Relationship Id="rId4" Type="http://schemas.openxmlformats.org/officeDocument/2006/relationships/image" Target="../media/image27.svg"/><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emf"/></Relationships>
</file>

<file path=ppt/slides/_rels/slide8.xml.rels><?xml version="1.0" encoding="UTF-8" standalone="yes"?>
<Relationships xmlns="http://schemas.openxmlformats.org/package/2006/relationships"><Relationship Id="rId3" Type="http://schemas.openxmlformats.org/officeDocument/2006/relationships/hyperlink" Target="https://aka.ms/dp900-synapse-lab" TargetMode="External"/><Relationship Id="rId2" Type="http://schemas.openxmlformats.org/officeDocument/2006/relationships/notesSlide" Target="../notesSlides/notesSlide8.xml"/><Relationship Id="rId1" Type="http://schemas.openxmlformats.org/officeDocument/2006/relationships/slideLayout" Target="../slideLayouts/slideLayout101.xml"/><Relationship Id="rId4" Type="http://schemas.openxmlformats.org/officeDocument/2006/relationships/image" Target="../media/image65.emf"/></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it-IT" dirty="0"/>
              <a:t>4: </a:t>
            </a:r>
            <a:r>
              <a:rPr lang="en-US" dirty="0"/>
              <a:t>Explore fundamentals of data analytics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a:lnSpc>
                <a:spcPct val="100000"/>
              </a:lnSpc>
            </a:pPr>
            <a:r>
              <a:rPr lang="en-US" sz="2400" dirty="0"/>
              <a:t>2: Streaming and real-time analytics</a:t>
            </a:r>
            <a:endParaRPr lang="en-IN" sz="2400" dirty="0"/>
          </a:p>
        </p:txBody>
      </p:sp>
      <p:grpSp>
        <p:nvGrpSpPr>
          <p:cNvPr id="6" name="Group 5">
            <a:extLst>
              <a:ext uri="{FF2B5EF4-FFF2-40B4-BE49-F238E27FC236}">
                <a16:creationId xmlns:a16="http://schemas.microsoft.com/office/drawing/2014/main" id="{484215FA-9039-4E7E-93A9-3CB9997DBA59}"/>
              </a:ext>
              <a:ext uri="{C183D7F6-B498-43B3-948B-1728B52AA6E4}">
                <adec:decorative xmlns:adec="http://schemas.microsoft.com/office/drawing/2017/decorative" val="1"/>
              </a:ext>
            </a:extLst>
          </p:cNvPr>
          <p:cNvGrpSpPr/>
          <p:nvPr/>
        </p:nvGrpSpPr>
        <p:grpSpPr>
          <a:xfrm>
            <a:off x="9901015" y="2894354"/>
            <a:ext cx="1634020" cy="1048632"/>
            <a:chOff x="9589714" y="1709831"/>
            <a:chExt cx="981541" cy="629904"/>
          </a:xfrm>
        </p:grpSpPr>
        <p:grpSp>
          <p:nvGrpSpPr>
            <p:cNvPr id="7" name="Group 6">
              <a:extLst>
                <a:ext uri="{FF2B5EF4-FFF2-40B4-BE49-F238E27FC236}">
                  <a16:creationId xmlns:a16="http://schemas.microsoft.com/office/drawing/2014/main" id="{6F4841F0-1FF0-42E6-9E38-6998ED8D728A}"/>
                </a:ext>
              </a:extLst>
            </p:cNvPr>
            <p:cNvGrpSpPr/>
            <p:nvPr/>
          </p:nvGrpSpPr>
          <p:grpSpPr>
            <a:xfrm>
              <a:off x="9589714" y="1709831"/>
              <a:ext cx="981541" cy="629904"/>
              <a:chOff x="9589714" y="1709831"/>
              <a:chExt cx="981541" cy="629904"/>
            </a:xfrm>
          </p:grpSpPr>
          <p:sp>
            <p:nvSpPr>
              <p:cNvPr id="9" name="Oval 8">
                <a:extLst>
                  <a:ext uri="{FF2B5EF4-FFF2-40B4-BE49-F238E27FC236}">
                    <a16:creationId xmlns:a16="http://schemas.microsoft.com/office/drawing/2014/main" id="{82DE5A4D-56FD-4CD4-935E-7F82AEBA3E3E}"/>
                  </a:ext>
                </a:extLst>
              </p:cNvPr>
              <p:cNvSpPr/>
              <p:nvPr/>
            </p:nvSpPr>
            <p:spPr bwMode="auto">
              <a:xfrm>
                <a:off x="9765533" y="1709831"/>
                <a:ext cx="629904" cy="629904"/>
              </a:xfrm>
              <a:prstGeom prst="ellipse">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path path="circle">
                  <a:fillToRect t="100000" r="100000"/>
                </a:path>
                <a:tileRect l="-100000" b="-100000"/>
              </a:gradFill>
              <a:ln w="38100">
                <a:solidFill>
                  <a:srgbClr val="59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C98EF6DA-2E59-4773-AD29-CB607CA3A890}"/>
                  </a:ext>
                </a:extLst>
              </p:cNvPr>
              <p:cNvPicPr>
                <a:picLocks noChangeAspect="1"/>
              </p:cNvPicPr>
              <p:nvPr/>
            </p:nvPicPr>
            <p:blipFill>
              <a:blip r:embed="rId3"/>
              <a:stretch>
                <a:fillRect/>
              </a:stretch>
            </p:blipFill>
            <p:spPr>
              <a:xfrm>
                <a:off x="9589714" y="1808356"/>
                <a:ext cx="981541" cy="432854"/>
              </a:xfrm>
              <a:prstGeom prst="rect">
                <a:avLst/>
              </a:prstGeom>
            </p:spPr>
          </p:pic>
        </p:grpSp>
        <p:pic>
          <p:nvPicPr>
            <p:cNvPr id="8" name="Graphic 7" descr="Heartbeat with solid fill">
              <a:extLst>
                <a:ext uri="{FF2B5EF4-FFF2-40B4-BE49-F238E27FC236}">
                  <a16:creationId xmlns:a16="http://schemas.microsoft.com/office/drawing/2014/main" id="{7A448906-9D68-42D8-B1A6-0F16BD28B2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1282" y="2053227"/>
              <a:ext cx="251552" cy="251552"/>
            </a:xfrm>
            <a:prstGeom prst="rect">
              <a:avLst/>
            </a:prstGeom>
          </p:spPr>
        </p:pic>
      </p:grpSp>
    </p:spTree>
    <p:extLst>
      <p:ext uri="{BB962C8B-B14F-4D97-AF65-F5344CB8AC3E}">
        <p14:creationId xmlns:p14="http://schemas.microsoft.com/office/powerpoint/2010/main" val="234776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02EE62-FD0D-4682-AD17-0E7390129ED6}"/>
              </a:ext>
            </a:extLst>
          </p:cNvPr>
          <p:cNvSpPr>
            <a:spLocks noGrp="1"/>
          </p:cNvSpPr>
          <p:nvPr>
            <p:ph type="title"/>
          </p:nvPr>
        </p:nvSpPr>
        <p:spPr/>
        <p:txBody>
          <a:bodyPr/>
          <a:lstStyle/>
          <a:p>
            <a:r>
              <a:rPr lang="en-US" dirty="0"/>
              <a:t>Batch vs stream processing</a:t>
            </a:r>
          </a:p>
        </p:txBody>
      </p:sp>
      <p:sp>
        <p:nvSpPr>
          <p:cNvPr id="10" name="TextBox 9">
            <a:extLst>
              <a:ext uri="{FF2B5EF4-FFF2-40B4-BE49-F238E27FC236}">
                <a16:creationId xmlns:a16="http://schemas.microsoft.com/office/drawing/2014/main" id="{FBA4CE0B-1228-415D-888E-C9BC09C82A10}"/>
              </a:ext>
            </a:extLst>
          </p:cNvPr>
          <p:cNvSpPr txBox="1"/>
          <p:nvPr/>
        </p:nvSpPr>
        <p:spPr>
          <a:xfrm>
            <a:off x="182494" y="1495890"/>
            <a:ext cx="5803817" cy="5447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US" sz="1800" b="1" dirty="0">
                <a:solidFill>
                  <a:schemeClr val="bg1"/>
                </a:solidFill>
              </a:rPr>
              <a:t>Batch processing</a:t>
            </a:r>
          </a:p>
        </p:txBody>
      </p:sp>
      <p:pic>
        <p:nvPicPr>
          <p:cNvPr id="6" name="Picture 5" descr="An image showing cars in a parking lot being counted.">
            <a:extLst>
              <a:ext uri="{FF2B5EF4-FFF2-40B4-BE49-F238E27FC236}">
                <a16:creationId xmlns:a16="http://schemas.microsoft.com/office/drawing/2014/main" id="{6CC8DAD2-00B9-40BD-9620-B9D39215BBC0}"/>
              </a:ext>
            </a:extLst>
          </p:cNvPr>
          <p:cNvPicPr>
            <a:picLocks noChangeAspect="1"/>
          </p:cNvPicPr>
          <p:nvPr/>
        </p:nvPicPr>
        <p:blipFill>
          <a:blip r:embed="rId3"/>
          <a:stretch>
            <a:fillRect/>
          </a:stretch>
        </p:blipFill>
        <p:spPr>
          <a:xfrm>
            <a:off x="139780" y="2040656"/>
            <a:ext cx="5744606" cy="3231341"/>
          </a:xfrm>
          <a:prstGeom prst="rect">
            <a:avLst/>
          </a:prstGeom>
        </p:spPr>
      </p:pic>
      <p:sp>
        <p:nvSpPr>
          <p:cNvPr id="12" name="TextBox 11">
            <a:extLst>
              <a:ext uri="{FF2B5EF4-FFF2-40B4-BE49-F238E27FC236}">
                <a16:creationId xmlns:a16="http://schemas.microsoft.com/office/drawing/2014/main" id="{66E016E3-9F3A-4E26-8ABC-AF1CC5484A08}"/>
              </a:ext>
            </a:extLst>
          </p:cNvPr>
          <p:cNvSpPr txBox="1"/>
          <p:nvPr/>
        </p:nvSpPr>
        <p:spPr>
          <a:xfrm>
            <a:off x="0" y="5415984"/>
            <a:ext cx="61794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 is collected and processed at regular intervals</a:t>
            </a:r>
          </a:p>
        </p:txBody>
      </p:sp>
      <p:pic>
        <p:nvPicPr>
          <p:cNvPr id="8" name="Picture 7" descr="An animation showing cars being counted as they pass in real-time">
            <a:extLst>
              <a:ext uri="{FF2B5EF4-FFF2-40B4-BE49-F238E27FC236}">
                <a16:creationId xmlns:a16="http://schemas.microsoft.com/office/drawing/2014/main" id="{829B8F99-1AF6-458F-BA4D-3BF2FFB5CAB8}"/>
              </a:ext>
            </a:extLst>
          </p:cNvPr>
          <p:cNvPicPr>
            <a:picLocks noChangeAspect="1"/>
          </p:cNvPicPr>
          <p:nvPr/>
        </p:nvPicPr>
        <p:blipFill>
          <a:blip r:embed="rId4"/>
          <a:stretch>
            <a:fillRect/>
          </a:stretch>
        </p:blipFill>
        <p:spPr>
          <a:xfrm>
            <a:off x="6088235" y="1778566"/>
            <a:ext cx="5963985" cy="3354742"/>
          </a:xfrm>
          <a:prstGeom prst="rect">
            <a:avLst/>
          </a:prstGeom>
        </p:spPr>
      </p:pic>
      <p:sp>
        <p:nvSpPr>
          <p:cNvPr id="13" name="TextBox 12">
            <a:extLst>
              <a:ext uri="{FF2B5EF4-FFF2-40B4-BE49-F238E27FC236}">
                <a16:creationId xmlns:a16="http://schemas.microsoft.com/office/drawing/2014/main" id="{7A551A01-AFCA-4A97-9382-4F48C1320302}"/>
              </a:ext>
            </a:extLst>
          </p:cNvPr>
          <p:cNvSpPr txBox="1"/>
          <p:nvPr/>
        </p:nvSpPr>
        <p:spPr>
          <a:xfrm>
            <a:off x="6094059" y="5420069"/>
            <a:ext cx="617948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 is processed in (near) real-time as it arrives</a:t>
            </a:r>
          </a:p>
        </p:txBody>
      </p:sp>
      <p:cxnSp>
        <p:nvCxnSpPr>
          <p:cNvPr id="15" name="Straight Connector 14">
            <a:extLst>
              <a:ext uri="{FF2B5EF4-FFF2-40B4-BE49-F238E27FC236}">
                <a16:creationId xmlns:a16="http://schemas.microsoft.com/office/drawing/2014/main" id="{CDD85074-1305-42B6-BA97-38065554B839}"/>
              </a:ext>
              <a:ext uri="{C183D7F6-B498-43B3-948B-1728B52AA6E4}">
                <adec:decorative xmlns:adec="http://schemas.microsoft.com/office/drawing/2017/decorative" val="1"/>
              </a:ext>
            </a:extLst>
          </p:cNvPr>
          <p:cNvCxnSpPr>
            <a:cxnSpLocks/>
          </p:cNvCxnSpPr>
          <p:nvPr/>
        </p:nvCxnSpPr>
        <p:spPr>
          <a:xfrm>
            <a:off x="6026109" y="1495890"/>
            <a:ext cx="0" cy="4749841"/>
          </a:xfrm>
          <a:prstGeom prst="line">
            <a:avLst/>
          </a:prstGeom>
          <a:ln w="381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0B20C6-38A9-4F9E-B533-F5BEDD3EEB3B}"/>
              </a:ext>
            </a:extLst>
          </p:cNvPr>
          <p:cNvSpPr txBox="1"/>
          <p:nvPr/>
        </p:nvSpPr>
        <p:spPr>
          <a:xfrm>
            <a:off x="6088235" y="1495890"/>
            <a:ext cx="5921271" cy="5447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US" sz="1800" b="1" dirty="0">
                <a:solidFill>
                  <a:schemeClr val="bg1"/>
                </a:solidFill>
              </a:rPr>
              <a:t>Stream processing</a:t>
            </a:r>
          </a:p>
        </p:txBody>
      </p:sp>
    </p:spTree>
    <p:extLst>
      <p:ext uri="{BB962C8B-B14F-4D97-AF65-F5344CB8AC3E}">
        <p14:creationId xmlns:p14="http://schemas.microsoft.com/office/powerpoint/2010/main" val="29255701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AAAC-2507-4F4B-A683-622646D4E55A}"/>
              </a:ext>
            </a:extLst>
          </p:cNvPr>
          <p:cNvSpPr>
            <a:spLocks noGrp="1"/>
          </p:cNvSpPr>
          <p:nvPr>
            <p:ph type="title"/>
          </p:nvPr>
        </p:nvSpPr>
        <p:spPr/>
        <p:txBody>
          <a:bodyPr/>
          <a:lstStyle/>
          <a:p>
            <a:r>
              <a:rPr lang="en-US" dirty="0"/>
              <a:t>Real-time data processing with Azure Stream Analytics</a:t>
            </a:r>
          </a:p>
        </p:txBody>
      </p:sp>
      <p:grpSp>
        <p:nvGrpSpPr>
          <p:cNvPr id="22" name="Group 21">
            <a:extLst>
              <a:ext uri="{FF2B5EF4-FFF2-40B4-BE49-F238E27FC236}">
                <a16:creationId xmlns:a16="http://schemas.microsoft.com/office/drawing/2014/main" id="{EB89881E-0B2F-4A1E-B68E-B56577EADD2E}"/>
              </a:ext>
              <a:ext uri="{C183D7F6-B498-43B3-948B-1728B52AA6E4}">
                <adec:decorative xmlns:adec="http://schemas.microsoft.com/office/drawing/2017/decorative" val="1"/>
              </a:ext>
            </a:extLst>
          </p:cNvPr>
          <p:cNvGrpSpPr/>
          <p:nvPr/>
        </p:nvGrpSpPr>
        <p:grpSpPr>
          <a:xfrm>
            <a:off x="134498" y="1144131"/>
            <a:ext cx="5613790" cy="5066169"/>
            <a:chOff x="77802" y="1432753"/>
            <a:chExt cx="5613790" cy="5200692"/>
          </a:xfrm>
        </p:grpSpPr>
        <p:sp>
          <p:nvSpPr>
            <p:cNvPr id="6" name="Rectangle 5">
              <a:extLst>
                <a:ext uri="{FF2B5EF4-FFF2-40B4-BE49-F238E27FC236}">
                  <a16:creationId xmlns:a16="http://schemas.microsoft.com/office/drawing/2014/main" id="{2CAD8808-3E0F-4D93-BF91-86625541CBE7}"/>
                </a:ext>
              </a:extLst>
            </p:cNvPr>
            <p:cNvSpPr/>
            <p:nvPr/>
          </p:nvSpPr>
          <p:spPr bwMode="auto">
            <a:xfrm>
              <a:off x="110661" y="1432753"/>
              <a:ext cx="5399036" cy="520069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3AC0733C-DEB8-49CD-883D-08886F3209EF}"/>
                </a:ext>
              </a:extLst>
            </p:cNvPr>
            <p:cNvSpPr txBox="1"/>
            <p:nvPr/>
          </p:nvSpPr>
          <p:spPr>
            <a:xfrm>
              <a:off x="77802" y="1481390"/>
              <a:ext cx="5613790" cy="475207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Create an individual Azure Stream Analytics </a:t>
              </a:r>
              <a:r>
                <a:rPr kumimoji="0" lang="en-US" sz="18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job</a:t>
              </a:r>
              <a:r>
                <a:rPr kumimoji="0" lang="en-US" sz="1800" b="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or an Azure Stream Analytics </a:t>
              </a:r>
              <a:r>
                <a:rPr kumimoji="0" lang="en-US" sz="18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cluster</a:t>
              </a:r>
            </a:p>
            <a:p>
              <a:pPr marL="342900" indent="-342900">
                <a:lnSpc>
                  <a:spcPct val="90000"/>
                </a:lnSpc>
                <a:spcAft>
                  <a:spcPts val="600"/>
                </a:spcAft>
                <a:buFont typeface="Arial"/>
                <a:buChar char="•"/>
                <a:defRPr/>
              </a:pPr>
              <a:r>
                <a:rPr lang="en-US" sz="1800" b="0" i="0" dirty="0">
                  <a:solidFill>
                    <a:srgbClr val="171717"/>
                  </a:solidFill>
                  <a:effectLst/>
                  <a:latin typeface="Segoe UI" panose="020B0502040204020203" pitchFamily="34" charset="0"/>
                </a:rPr>
                <a:t>Ingest data from an </a:t>
              </a:r>
              <a:r>
                <a:rPr lang="en-US" sz="1800" b="0" i="1" dirty="0">
                  <a:solidFill>
                    <a:srgbClr val="171717"/>
                  </a:solidFill>
                  <a:effectLst/>
                  <a:latin typeface="Segoe UI" panose="020B0502040204020203" pitchFamily="34" charset="0"/>
                </a:rPr>
                <a:t>input</a:t>
              </a:r>
              <a:r>
                <a:rPr lang="en-US" sz="1800" b="0" i="0" dirty="0">
                  <a:solidFill>
                    <a:srgbClr val="171717"/>
                  </a:solidFill>
                  <a:effectLst/>
                  <a:latin typeface="Segoe UI" panose="020B0502040204020203" pitchFamily="34" charset="0"/>
                </a:rPr>
                <a:t>, such as:</a:t>
              </a:r>
            </a:p>
            <a:p>
              <a:pPr marL="800083" lvl="1" indent="-342900">
                <a:lnSpc>
                  <a:spcPct val="90000"/>
                </a:lnSpc>
                <a:spcAft>
                  <a:spcPts val="600"/>
                </a:spcAft>
                <a:buFont typeface="Arial"/>
                <a:buChar char="•"/>
                <a:defRPr/>
              </a:pPr>
              <a:r>
                <a:rPr lang="en-US" sz="1400" dirty="0">
                  <a:solidFill>
                    <a:srgbClr val="171717"/>
                  </a:solidFill>
                  <a:latin typeface="Segoe UI" panose="020B0502040204020203" pitchFamily="34" charset="0"/>
                  <a:cs typeface="Segoe UI"/>
                </a:rPr>
                <a:t>Azure Event Hubs</a:t>
              </a:r>
            </a:p>
            <a:p>
              <a:pPr marL="800083" lvl="1" indent="-342900">
                <a:lnSpc>
                  <a:spcPct val="90000"/>
                </a:lnSpc>
                <a:spcAft>
                  <a:spcPts val="600"/>
                </a:spcAft>
                <a:buFont typeface="Arial"/>
                <a:buChar char="•"/>
                <a:defRPr/>
              </a:pPr>
              <a:r>
                <a:rPr lang="en-US" sz="1400" dirty="0">
                  <a:solidFill>
                    <a:srgbClr val="171717"/>
                  </a:solidFill>
                  <a:latin typeface="Segoe UI" panose="020B0502040204020203" pitchFamily="34" charset="0"/>
                  <a:cs typeface="Segoe UI"/>
                </a:rPr>
                <a:t>Azure IoT Hub</a:t>
              </a:r>
            </a:p>
            <a:p>
              <a:pPr marL="800083" lvl="1" indent="-342900">
                <a:lnSpc>
                  <a:spcPct val="90000"/>
                </a:lnSpc>
                <a:spcAft>
                  <a:spcPts val="600"/>
                </a:spcAft>
                <a:buFont typeface="Arial"/>
                <a:buChar char="•"/>
                <a:defRPr/>
              </a:pPr>
              <a:r>
                <a:rPr lang="en-US" sz="1400" dirty="0">
                  <a:solidFill>
                    <a:srgbClr val="171717"/>
                  </a:solidFill>
                  <a:latin typeface="Segoe UI" panose="020B0502040204020203" pitchFamily="34" charset="0"/>
                  <a:cs typeface="Segoe UI"/>
                </a:rPr>
                <a:t>Azure Blob Storage</a:t>
              </a:r>
            </a:p>
            <a:p>
              <a:pPr marL="800083" lvl="1" indent="-342900">
                <a:lnSpc>
                  <a:spcPct val="90000"/>
                </a:lnSpc>
                <a:spcAft>
                  <a:spcPts val="600"/>
                </a:spcAft>
                <a:buFont typeface="Arial"/>
                <a:buChar char="•"/>
                <a:defRPr/>
              </a:pPr>
              <a:r>
                <a:rPr lang="en-US" sz="1400" dirty="0">
                  <a:solidFill>
                    <a:srgbClr val="171717"/>
                  </a:solidFill>
                  <a:latin typeface="Segoe UI" panose="020B0502040204020203" pitchFamily="34" charset="0"/>
                  <a:cs typeface="Segoe UI"/>
                </a:rPr>
                <a:t>…</a:t>
              </a:r>
            </a:p>
            <a:p>
              <a:pPr marL="342900" indent="-342900">
                <a:lnSpc>
                  <a:spcPct val="90000"/>
                </a:lnSpc>
                <a:spcAft>
                  <a:spcPts val="600"/>
                </a:spcAft>
                <a:buFont typeface="Arial"/>
                <a:buChar char="•"/>
                <a:defRPr/>
              </a:pPr>
              <a:r>
                <a:rPr kumimoji="0" lang="en-US" sz="1800" u="none" strike="noStrike" kern="1200" cap="none" spc="0" normalizeH="0" baseline="0" noProof="0" dirty="0">
                  <a:ln>
                    <a:noFill/>
                  </a:ln>
                  <a:solidFill>
                    <a:srgbClr val="171717"/>
                  </a:solidFill>
                  <a:uLnTx/>
                  <a:uFillTx/>
                  <a:latin typeface="Segoe UI" panose="020B0502040204020203" pitchFamily="34" charset="0"/>
                  <a:ea typeface="+mn-ea"/>
                  <a:cs typeface="Segoe UI"/>
                </a:rPr>
                <a:t>Process data with a perpetual </a:t>
              </a:r>
              <a:r>
                <a:rPr kumimoji="0" lang="en-US" sz="1800" i="1" u="none" strike="noStrike" kern="1200" cap="none" spc="0" normalizeH="0" baseline="0" noProof="0" dirty="0">
                  <a:ln>
                    <a:noFill/>
                  </a:ln>
                  <a:solidFill>
                    <a:srgbClr val="171717"/>
                  </a:solidFill>
                  <a:uLnTx/>
                  <a:uFillTx/>
                  <a:latin typeface="Segoe UI" panose="020B0502040204020203" pitchFamily="34" charset="0"/>
                  <a:ea typeface="+mn-ea"/>
                  <a:cs typeface="Segoe UI"/>
                </a:rPr>
                <a:t>query</a:t>
              </a:r>
              <a:endParaRPr kumimoji="0" lang="en-US" sz="1800" u="none" strike="noStrike" kern="1200" cap="none" spc="0" normalizeH="0" baseline="0" noProof="0" dirty="0">
                <a:ln>
                  <a:noFill/>
                </a:ln>
                <a:solidFill>
                  <a:srgbClr val="171717"/>
                </a:solidFill>
                <a:uLnTx/>
                <a:uFillTx/>
                <a:latin typeface="Segoe UI" panose="020B0502040204020203" pitchFamily="34" charset="0"/>
                <a:ea typeface="+mn-ea"/>
                <a:cs typeface="Segoe UI"/>
              </a:endParaRPr>
            </a:p>
            <a:p>
              <a:pPr marL="342900" indent="-342900">
                <a:lnSpc>
                  <a:spcPct val="90000"/>
                </a:lnSpc>
                <a:spcAft>
                  <a:spcPts val="600"/>
                </a:spcAft>
                <a:buFont typeface="Arial"/>
                <a:buChar char="•"/>
                <a:defRPr/>
              </a:pPr>
              <a:r>
                <a:rPr lang="en-US" sz="1800" dirty="0">
                  <a:solidFill>
                    <a:srgbClr val="171717"/>
                  </a:solidFill>
                  <a:latin typeface="Segoe UI" panose="020B0502040204020203" pitchFamily="34" charset="0"/>
                  <a:cs typeface="Segoe UI"/>
                </a:rPr>
                <a:t>Send results to an</a:t>
              </a:r>
              <a:r>
                <a:rPr lang="en-US" sz="1800" b="0" dirty="0">
                  <a:solidFill>
                    <a:srgbClr val="171717"/>
                  </a:solidFill>
                  <a:effectLst/>
                  <a:latin typeface="Segoe UI" panose="020B0502040204020203" pitchFamily="34" charset="0"/>
                  <a:cs typeface="Segoe UI"/>
                </a:rPr>
                <a:t> </a:t>
              </a:r>
              <a:r>
                <a:rPr lang="en-US" sz="1800" b="0" i="1" dirty="0">
                  <a:solidFill>
                    <a:srgbClr val="171717"/>
                  </a:solidFill>
                  <a:effectLst/>
                  <a:latin typeface="Segoe UI" panose="020B0502040204020203" pitchFamily="34" charset="0"/>
                  <a:cs typeface="Segoe UI"/>
                </a:rPr>
                <a:t>output</a:t>
              </a:r>
              <a:r>
                <a:rPr lang="en-US" sz="1800" b="0" dirty="0">
                  <a:solidFill>
                    <a:srgbClr val="171717"/>
                  </a:solidFill>
                  <a:effectLst/>
                  <a:latin typeface="Segoe UI" panose="020B0502040204020203" pitchFamily="34" charset="0"/>
                  <a:cs typeface="Segoe UI"/>
                </a:rPr>
                <a:t>, such as:</a:t>
              </a:r>
            </a:p>
            <a:p>
              <a:pPr marL="800083" lvl="1" indent="-342900">
                <a:lnSpc>
                  <a:spcPct val="90000"/>
                </a:lnSpc>
                <a:spcAft>
                  <a:spcPts val="600"/>
                </a:spcAft>
                <a:buFont typeface="Arial"/>
                <a:buChar char="•"/>
                <a:defRPr/>
              </a:pPr>
              <a:r>
                <a:rPr lang="en-US" sz="1400" b="0" dirty="0">
                  <a:solidFill>
                    <a:srgbClr val="171717"/>
                  </a:solidFill>
                  <a:effectLst/>
                  <a:latin typeface="Segoe UI" panose="020B0502040204020203" pitchFamily="34" charset="0"/>
                  <a:cs typeface="Segoe UI"/>
                </a:rPr>
                <a:t>Azure Blob Storage</a:t>
              </a:r>
            </a:p>
            <a:p>
              <a:pPr marL="800083" lvl="1" indent="-342900">
                <a:lnSpc>
                  <a:spcPct val="90000"/>
                </a:lnSpc>
                <a:spcAft>
                  <a:spcPts val="600"/>
                </a:spcAft>
                <a:buFont typeface="Arial"/>
                <a:buChar char="•"/>
                <a:defRPr/>
              </a:pPr>
              <a:r>
                <a:rPr lang="en-US" sz="1400" b="0" dirty="0">
                  <a:solidFill>
                    <a:srgbClr val="171717"/>
                  </a:solidFill>
                  <a:effectLst/>
                  <a:latin typeface="Segoe UI" panose="020B0502040204020203" pitchFamily="34" charset="0"/>
                  <a:cs typeface="Segoe UI"/>
                </a:rPr>
                <a:t>Azure SQL Database</a:t>
              </a:r>
            </a:p>
            <a:p>
              <a:pPr marL="800083" lvl="1" indent="-342900">
                <a:lnSpc>
                  <a:spcPct val="90000"/>
                </a:lnSpc>
                <a:spcAft>
                  <a:spcPts val="600"/>
                </a:spcAft>
                <a:buFont typeface="Arial"/>
                <a:buChar char="•"/>
                <a:defRPr/>
              </a:pPr>
              <a:r>
                <a:rPr lang="en-US" sz="1400" b="0" dirty="0">
                  <a:solidFill>
                    <a:srgbClr val="171717"/>
                  </a:solidFill>
                  <a:effectLst/>
                  <a:latin typeface="Segoe UI" panose="020B0502040204020203" pitchFamily="34" charset="0"/>
                  <a:cs typeface="Segoe UI"/>
                </a:rPr>
                <a:t>Azure Synapse Analytics</a:t>
              </a:r>
            </a:p>
            <a:p>
              <a:pPr marL="800083" lvl="1" indent="-342900">
                <a:lnSpc>
                  <a:spcPct val="90000"/>
                </a:lnSpc>
                <a:spcAft>
                  <a:spcPts val="600"/>
                </a:spcAft>
                <a:buFont typeface="Arial"/>
                <a:buChar char="•"/>
                <a:defRPr/>
              </a:pPr>
              <a:r>
                <a:rPr lang="en-US" sz="1400" b="0" dirty="0">
                  <a:solidFill>
                    <a:srgbClr val="171717"/>
                  </a:solidFill>
                  <a:effectLst/>
                  <a:latin typeface="Segoe UI" panose="020B0502040204020203" pitchFamily="34" charset="0"/>
                  <a:cs typeface="Segoe UI"/>
                </a:rPr>
                <a:t>Azure Function</a:t>
              </a:r>
            </a:p>
            <a:p>
              <a:pPr marL="800083" lvl="1" indent="-342900">
                <a:lnSpc>
                  <a:spcPct val="90000"/>
                </a:lnSpc>
                <a:spcAft>
                  <a:spcPts val="600"/>
                </a:spcAft>
                <a:buFont typeface="Arial"/>
                <a:buChar char="•"/>
                <a:defRPr/>
              </a:pPr>
              <a:r>
                <a:rPr lang="en-US" sz="1400" b="0" dirty="0">
                  <a:solidFill>
                    <a:srgbClr val="171717"/>
                  </a:solidFill>
                  <a:effectLst/>
                  <a:latin typeface="Segoe UI" panose="020B0502040204020203" pitchFamily="34" charset="0"/>
                  <a:cs typeface="Segoe UI"/>
                </a:rPr>
                <a:t>Azure Event Hubs</a:t>
              </a:r>
            </a:p>
            <a:p>
              <a:pPr marL="800083" lvl="1" indent="-342900">
                <a:lnSpc>
                  <a:spcPct val="90000"/>
                </a:lnSpc>
                <a:spcAft>
                  <a:spcPts val="600"/>
                </a:spcAft>
                <a:buFont typeface="Arial"/>
                <a:buChar char="•"/>
                <a:defRPr/>
              </a:pPr>
              <a:r>
                <a:rPr lang="en-US" sz="1400" b="0" dirty="0">
                  <a:solidFill>
                    <a:srgbClr val="171717"/>
                  </a:solidFill>
                  <a:effectLst/>
                  <a:latin typeface="Segoe UI" panose="020B0502040204020203" pitchFamily="34" charset="0"/>
                  <a:cs typeface="Segoe UI"/>
                </a:rPr>
                <a:t>Power BI</a:t>
              </a:r>
            </a:p>
            <a:p>
              <a:pPr marL="800083" lvl="1" indent="-342900">
                <a:lnSpc>
                  <a:spcPct val="90000"/>
                </a:lnSpc>
                <a:spcAft>
                  <a:spcPts val="600"/>
                </a:spcAft>
                <a:buFont typeface="Arial"/>
                <a:buChar char="•"/>
                <a:defRPr/>
              </a:pPr>
              <a:r>
                <a:rPr lang="en-US" sz="1400" b="0" dirty="0">
                  <a:solidFill>
                    <a:srgbClr val="171717"/>
                  </a:solidFill>
                  <a:effectLst/>
                  <a:latin typeface="Segoe UI" panose="020B0502040204020203" pitchFamily="34" charset="0"/>
                  <a:cs typeface="Segoe UI"/>
                </a:rPr>
                <a:t>…</a:t>
              </a:r>
              <a:endParaRPr kumimoji="0" lang="en-US" sz="1100" b="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grpSp>
      <p:grpSp>
        <p:nvGrpSpPr>
          <p:cNvPr id="31" name="Group 30">
            <a:extLst>
              <a:ext uri="{FF2B5EF4-FFF2-40B4-BE49-F238E27FC236}">
                <a16:creationId xmlns:a16="http://schemas.microsoft.com/office/drawing/2014/main" id="{2E0EC128-810E-4955-9536-2D48D6439FA7}"/>
              </a:ext>
              <a:ext uri="{C183D7F6-B498-43B3-948B-1728B52AA6E4}">
                <adec:decorative xmlns:adec="http://schemas.microsoft.com/office/drawing/2017/decorative" val="1"/>
              </a:ext>
            </a:extLst>
          </p:cNvPr>
          <p:cNvGrpSpPr/>
          <p:nvPr/>
        </p:nvGrpSpPr>
        <p:grpSpPr>
          <a:xfrm>
            <a:off x="5748288" y="1044701"/>
            <a:ext cx="6199592" cy="4911313"/>
            <a:chOff x="5748288" y="1501901"/>
            <a:chExt cx="6199592" cy="4911313"/>
          </a:xfrm>
        </p:grpSpPr>
        <p:grpSp>
          <p:nvGrpSpPr>
            <p:cNvPr id="13" name="Group 12" descr="A diagram shows Azure Stream Analytics job receiving input data from a source, processing it using a query, and writing the output to a sink.">
              <a:extLst>
                <a:ext uri="{FF2B5EF4-FFF2-40B4-BE49-F238E27FC236}">
                  <a16:creationId xmlns:a16="http://schemas.microsoft.com/office/drawing/2014/main" id="{F2833CD2-3604-4C2E-BE75-64D1ECFFB28B}"/>
                </a:ext>
              </a:extLst>
            </p:cNvPr>
            <p:cNvGrpSpPr/>
            <p:nvPr/>
          </p:nvGrpSpPr>
          <p:grpSpPr>
            <a:xfrm>
              <a:off x="5748288" y="1501901"/>
              <a:ext cx="6112258" cy="4373536"/>
              <a:chOff x="5758313" y="1526382"/>
              <a:chExt cx="6112258" cy="4373536"/>
            </a:xfrm>
          </p:grpSpPr>
          <p:grpSp>
            <p:nvGrpSpPr>
              <p:cNvPr id="3" name="Group 2">
                <a:extLst>
                  <a:ext uri="{FF2B5EF4-FFF2-40B4-BE49-F238E27FC236}">
                    <a16:creationId xmlns:a16="http://schemas.microsoft.com/office/drawing/2014/main" id="{3AFD869B-5252-4427-A71B-09F601865452}"/>
                  </a:ext>
                </a:extLst>
              </p:cNvPr>
              <p:cNvGrpSpPr/>
              <p:nvPr/>
            </p:nvGrpSpPr>
            <p:grpSpPr>
              <a:xfrm>
                <a:off x="5758313" y="1526382"/>
                <a:ext cx="6112258" cy="4373536"/>
                <a:chOff x="2173482" y="903191"/>
                <a:chExt cx="6358208" cy="4549522"/>
              </a:xfrm>
            </p:grpSpPr>
            <p:sp>
              <p:nvSpPr>
                <p:cNvPr id="4" name="Rectangle: Rounded Corners 3">
                  <a:extLst>
                    <a:ext uri="{FF2B5EF4-FFF2-40B4-BE49-F238E27FC236}">
                      <a16:creationId xmlns:a16="http://schemas.microsoft.com/office/drawing/2014/main" id="{AF2A73F8-B506-4843-AF41-E30FFBDD758D}"/>
                    </a:ext>
                  </a:extLst>
                </p:cNvPr>
                <p:cNvSpPr/>
                <p:nvPr/>
              </p:nvSpPr>
              <p:spPr>
                <a:xfrm>
                  <a:off x="3619098" y="1786289"/>
                  <a:ext cx="3349592" cy="2906027"/>
                </a:xfrm>
                <a:prstGeom prst="round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0B94950E-3B8C-4444-BD12-E7C11E8FE6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7868" y="1830056"/>
                  <a:ext cx="616718" cy="616718"/>
                </a:xfrm>
                <a:prstGeom prst="rect">
                  <a:avLst/>
                </a:prstGeom>
              </p:spPr>
            </p:pic>
            <p:pic>
              <p:nvPicPr>
                <p:cNvPr id="7" name="Graphic 6">
                  <a:extLst>
                    <a:ext uri="{FF2B5EF4-FFF2-40B4-BE49-F238E27FC236}">
                      <a16:creationId xmlns:a16="http://schemas.microsoft.com/office/drawing/2014/main" id="{C0AC8EFF-A623-4D4C-B34F-E8575B9DF4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687" y="2195363"/>
                  <a:ext cx="616718" cy="616718"/>
                </a:xfrm>
                <a:prstGeom prst="rect">
                  <a:avLst/>
                </a:prstGeom>
              </p:spPr>
            </p:pic>
            <p:pic>
              <p:nvPicPr>
                <p:cNvPr id="8" name="Graphic 7">
                  <a:extLst>
                    <a:ext uri="{FF2B5EF4-FFF2-40B4-BE49-F238E27FC236}">
                      <a16:creationId xmlns:a16="http://schemas.microsoft.com/office/drawing/2014/main" id="{AFEF7A45-D49F-4DF9-9CE3-D0B3269B6F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4972" y="2503722"/>
                  <a:ext cx="616718" cy="616718"/>
                </a:xfrm>
                <a:prstGeom prst="rect">
                  <a:avLst/>
                </a:prstGeom>
              </p:spPr>
            </p:pic>
            <p:pic>
              <p:nvPicPr>
                <p:cNvPr id="9" name="Graphic 8">
                  <a:extLst>
                    <a:ext uri="{FF2B5EF4-FFF2-40B4-BE49-F238E27FC236}">
                      <a16:creationId xmlns:a16="http://schemas.microsoft.com/office/drawing/2014/main" id="{10C005CF-411C-4D11-A6C5-EA0B82DAF6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73482" y="3004084"/>
                  <a:ext cx="616718" cy="616718"/>
                </a:xfrm>
                <a:prstGeom prst="rect">
                  <a:avLst/>
                </a:prstGeom>
              </p:spPr>
            </p:pic>
            <p:pic>
              <p:nvPicPr>
                <p:cNvPr id="10" name="Graphic 9">
                  <a:extLst>
                    <a:ext uri="{FF2B5EF4-FFF2-40B4-BE49-F238E27FC236}">
                      <a16:creationId xmlns:a16="http://schemas.microsoft.com/office/drawing/2014/main" id="{7DB91F5C-6D40-4B92-9DD3-89AFEE5378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98508" y="3396139"/>
                  <a:ext cx="616718" cy="616718"/>
                </a:xfrm>
                <a:prstGeom prst="rect">
                  <a:avLst/>
                </a:prstGeom>
              </p:spPr>
            </p:pic>
            <p:pic>
              <p:nvPicPr>
                <p:cNvPr id="11" name="Graphic 10">
                  <a:extLst>
                    <a:ext uri="{FF2B5EF4-FFF2-40B4-BE49-F238E27FC236}">
                      <a16:creationId xmlns:a16="http://schemas.microsoft.com/office/drawing/2014/main" id="{9D584FBD-3A76-4E82-8A09-A9270A8C4D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94687" y="3949567"/>
                  <a:ext cx="616718" cy="616718"/>
                </a:xfrm>
                <a:prstGeom prst="rect">
                  <a:avLst/>
                </a:prstGeom>
              </p:spPr>
            </p:pic>
            <p:pic>
              <p:nvPicPr>
                <p:cNvPr id="14" name="Graphic 13">
                  <a:extLst>
                    <a:ext uri="{FF2B5EF4-FFF2-40B4-BE49-F238E27FC236}">
                      <a16:creationId xmlns:a16="http://schemas.microsoft.com/office/drawing/2014/main" id="{849C6303-BA42-4942-9955-52117348B5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4972" y="4257926"/>
                  <a:ext cx="616718" cy="616718"/>
                </a:xfrm>
                <a:prstGeom prst="rect">
                  <a:avLst/>
                </a:prstGeom>
              </p:spPr>
            </p:pic>
            <p:sp>
              <p:nvSpPr>
                <p:cNvPr id="15" name="Rectangle 14">
                  <a:extLst>
                    <a:ext uri="{FF2B5EF4-FFF2-40B4-BE49-F238E27FC236}">
                      <a16:creationId xmlns:a16="http://schemas.microsoft.com/office/drawing/2014/main" id="{30BEF8B3-8918-4D0D-BC71-64EE7D89A253}"/>
                    </a:ext>
                  </a:extLst>
                </p:cNvPr>
                <p:cNvSpPr/>
                <p:nvPr/>
              </p:nvSpPr>
              <p:spPr>
                <a:xfrm>
                  <a:off x="4348664" y="2653165"/>
                  <a:ext cx="1973179" cy="129640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6A9675C-8F73-41DA-BF6B-DD76966350C7}"/>
                    </a:ext>
                  </a:extLst>
                </p:cNvPr>
                <p:cNvSpPr/>
                <p:nvPr/>
              </p:nvSpPr>
              <p:spPr>
                <a:xfrm>
                  <a:off x="3262963" y="3036770"/>
                  <a:ext cx="1085702" cy="57921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7FE81E59-855C-4E60-B288-4B4A397F7A4F}"/>
                    </a:ext>
                  </a:extLst>
                </p:cNvPr>
                <p:cNvSpPr/>
                <p:nvPr/>
              </p:nvSpPr>
              <p:spPr>
                <a:xfrm>
                  <a:off x="6321843" y="3015414"/>
                  <a:ext cx="1216342" cy="57921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D375811-7D66-4587-B9AB-2CF3EF48F2C6}"/>
                    </a:ext>
                  </a:extLst>
                </p:cNvPr>
                <p:cNvSpPr txBox="1"/>
                <p:nvPr/>
              </p:nvSpPr>
              <p:spPr>
                <a:xfrm>
                  <a:off x="4704800" y="3116700"/>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SELECT …</a:t>
                  </a:r>
                </a:p>
              </p:txBody>
            </p:sp>
            <p:sp>
              <p:nvSpPr>
                <p:cNvPr id="19" name="Right Brace 18">
                  <a:extLst>
                    <a:ext uri="{FF2B5EF4-FFF2-40B4-BE49-F238E27FC236}">
                      <a16:creationId xmlns:a16="http://schemas.microsoft.com/office/drawing/2014/main" id="{2DB8E712-DCB1-4CEC-98E7-7900E25E16AA}"/>
                    </a:ext>
                  </a:extLst>
                </p:cNvPr>
                <p:cNvSpPr/>
                <p:nvPr/>
              </p:nvSpPr>
              <p:spPr>
                <a:xfrm>
                  <a:off x="2902016" y="2503722"/>
                  <a:ext cx="217695" cy="1702519"/>
                </a:xfrm>
                <a:prstGeom prst="righ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D3DD06DA-47E1-4037-B1DE-3D7FEB798702}"/>
                    </a:ext>
                  </a:extLst>
                </p:cNvPr>
                <p:cNvSpPr/>
                <p:nvPr/>
              </p:nvSpPr>
              <p:spPr>
                <a:xfrm flipH="1">
                  <a:off x="7543164" y="1143355"/>
                  <a:ext cx="217692" cy="4309358"/>
                </a:xfrm>
                <a:prstGeom prst="rightBrace">
                  <a:avLst/>
                </a:pr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Graphic 20">
                  <a:extLst>
                    <a:ext uri="{FF2B5EF4-FFF2-40B4-BE49-F238E27FC236}">
                      <a16:creationId xmlns:a16="http://schemas.microsoft.com/office/drawing/2014/main" id="{6F26854D-2E21-4A92-9B24-C77FFDADC1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85955" y="903191"/>
                  <a:ext cx="616718" cy="616718"/>
                </a:xfrm>
                <a:prstGeom prst="rect">
                  <a:avLst/>
                </a:prstGeom>
              </p:spPr>
            </p:pic>
          </p:grpSp>
          <p:pic>
            <p:nvPicPr>
              <p:cNvPr id="23" name="Graphic 22">
                <a:extLst>
                  <a:ext uri="{FF2B5EF4-FFF2-40B4-BE49-F238E27FC236}">
                    <a16:creationId xmlns:a16="http://schemas.microsoft.com/office/drawing/2014/main" id="{07A56B2B-8AFA-4CF7-B992-1E763DB6F1B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90375" y="2304175"/>
                <a:ext cx="680196" cy="680196"/>
              </a:xfrm>
              <a:prstGeom prst="rect">
                <a:avLst/>
              </a:prstGeom>
            </p:spPr>
          </p:pic>
          <p:sp>
            <p:nvSpPr>
              <p:cNvPr id="26" name="TextBox 25">
                <a:extLst>
                  <a:ext uri="{FF2B5EF4-FFF2-40B4-BE49-F238E27FC236}">
                    <a16:creationId xmlns:a16="http://schemas.microsoft.com/office/drawing/2014/main" id="{88E6BAC0-FD8B-493E-8C04-C78C77AAEFA0}"/>
                  </a:ext>
                </a:extLst>
              </p:cNvPr>
              <p:cNvSpPr txBox="1"/>
              <p:nvPr/>
            </p:nvSpPr>
            <p:spPr>
              <a:xfrm>
                <a:off x="7849354" y="2430968"/>
                <a:ext cx="250094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Azure Stream Analytics Job</a:t>
                </a:r>
              </a:p>
            </p:txBody>
          </p:sp>
          <p:sp>
            <p:nvSpPr>
              <p:cNvPr id="27" name="TextBox 26">
                <a:extLst>
                  <a:ext uri="{FF2B5EF4-FFF2-40B4-BE49-F238E27FC236}">
                    <a16:creationId xmlns:a16="http://schemas.microsoft.com/office/drawing/2014/main" id="{5B16E33E-2C6F-4295-B6E8-A218763D13E6}"/>
                  </a:ext>
                </a:extLst>
              </p:cNvPr>
              <p:cNvSpPr txBox="1"/>
              <p:nvPr/>
            </p:nvSpPr>
            <p:spPr>
              <a:xfrm>
                <a:off x="8382671" y="4322560"/>
                <a:ext cx="85581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Query</a:t>
                </a:r>
              </a:p>
            </p:txBody>
          </p:sp>
          <p:sp>
            <p:nvSpPr>
              <p:cNvPr id="28" name="TextBox 27">
                <a:extLst>
                  <a:ext uri="{FF2B5EF4-FFF2-40B4-BE49-F238E27FC236}">
                    <a16:creationId xmlns:a16="http://schemas.microsoft.com/office/drawing/2014/main" id="{1B375837-67C2-402E-BBFE-D618B11306FD}"/>
                  </a:ext>
                </a:extLst>
              </p:cNvPr>
              <p:cNvSpPr txBox="1"/>
              <p:nvPr/>
            </p:nvSpPr>
            <p:spPr>
              <a:xfrm>
                <a:off x="6846645" y="3758885"/>
                <a:ext cx="416781"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Input</a:t>
                </a:r>
              </a:p>
            </p:txBody>
          </p:sp>
          <p:sp>
            <p:nvSpPr>
              <p:cNvPr id="29" name="TextBox 28">
                <a:extLst>
                  <a:ext uri="{FF2B5EF4-FFF2-40B4-BE49-F238E27FC236}">
                    <a16:creationId xmlns:a16="http://schemas.microsoft.com/office/drawing/2014/main" id="{1CA6D1BA-0BA2-40F9-8856-2C7E4A844782}"/>
                  </a:ext>
                </a:extLst>
              </p:cNvPr>
              <p:cNvSpPr txBox="1"/>
              <p:nvPr/>
            </p:nvSpPr>
            <p:spPr>
              <a:xfrm>
                <a:off x="10174004" y="3731637"/>
                <a:ext cx="613951" cy="193899"/>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chemeClr val="tx1"/>
                        </a:gs>
                        <a:gs pos="30000">
                          <a:schemeClr val="tx1"/>
                        </a:gs>
                      </a:gsLst>
                      <a:lin ang="5400000" scaled="0"/>
                    </a:gradFill>
                  </a:rPr>
                  <a:t>Output </a:t>
                </a:r>
              </a:p>
            </p:txBody>
          </p:sp>
        </p:grpSp>
        <p:pic>
          <p:nvPicPr>
            <p:cNvPr id="24" name="Picture 8" descr="See the source image">
              <a:extLst>
                <a:ext uri="{FF2B5EF4-FFF2-40B4-BE49-F238E27FC236}">
                  <a16:creationId xmlns:a16="http://schemas.microsoft.com/office/drawing/2014/main" id="{88C81927-B3A5-4F8B-AA67-5C6F1C6F6CB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67684" y="5704677"/>
              <a:ext cx="680196" cy="7085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89772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AAAC-2507-4F4B-A683-622646D4E55A}"/>
              </a:ext>
            </a:extLst>
          </p:cNvPr>
          <p:cNvSpPr>
            <a:spLocks noGrp="1"/>
          </p:cNvSpPr>
          <p:nvPr>
            <p:ph type="title"/>
          </p:nvPr>
        </p:nvSpPr>
        <p:spPr>
          <a:xfrm>
            <a:off x="425366" y="313540"/>
            <a:ext cx="11341268" cy="680196"/>
          </a:xfrm>
        </p:spPr>
        <p:txBody>
          <a:bodyPr/>
          <a:lstStyle/>
          <a:p>
            <a:r>
              <a:rPr lang="en-US" dirty="0"/>
              <a:t>Real-time log and telemetry analysis with Azure Data Explorer</a:t>
            </a:r>
          </a:p>
        </p:txBody>
      </p:sp>
      <p:grpSp>
        <p:nvGrpSpPr>
          <p:cNvPr id="34" name="Group 33">
            <a:extLst>
              <a:ext uri="{FF2B5EF4-FFF2-40B4-BE49-F238E27FC236}">
                <a16:creationId xmlns:a16="http://schemas.microsoft.com/office/drawing/2014/main" id="{2C74DE9C-3086-4CFC-A5A8-EF6966B14A55}"/>
              </a:ext>
              <a:ext uri="{C183D7F6-B498-43B3-948B-1728B52AA6E4}">
                <adec:decorative xmlns:adec="http://schemas.microsoft.com/office/drawing/2017/decorative" val="1"/>
              </a:ext>
            </a:extLst>
          </p:cNvPr>
          <p:cNvGrpSpPr/>
          <p:nvPr/>
        </p:nvGrpSpPr>
        <p:grpSpPr>
          <a:xfrm>
            <a:off x="325785" y="1214882"/>
            <a:ext cx="5431895" cy="4843018"/>
            <a:chOff x="77802" y="1432753"/>
            <a:chExt cx="5431895" cy="5163883"/>
          </a:xfrm>
        </p:grpSpPr>
        <p:sp>
          <p:nvSpPr>
            <p:cNvPr id="35" name="Rectangle 34">
              <a:extLst>
                <a:ext uri="{FF2B5EF4-FFF2-40B4-BE49-F238E27FC236}">
                  <a16:creationId xmlns:a16="http://schemas.microsoft.com/office/drawing/2014/main" id="{E02D6297-D591-4B59-8689-E0E373D2A35E}"/>
                </a:ext>
              </a:extLst>
            </p:cNvPr>
            <p:cNvSpPr/>
            <p:nvPr/>
          </p:nvSpPr>
          <p:spPr bwMode="auto">
            <a:xfrm>
              <a:off x="110661" y="1432753"/>
              <a:ext cx="5399036" cy="509617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285BE4E3-AE55-4819-AD2D-A8B6115A5385}"/>
                </a:ext>
              </a:extLst>
            </p:cNvPr>
            <p:cNvSpPr txBox="1"/>
            <p:nvPr/>
          </p:nvSpPr>
          <p:spPr>
            <a:xfrm>
              <a:off x="77802" y="1481390"/>
              <a:ext cx="5399036" cy="511524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lang="en-US" sz="2000" dirty="0">
                  <a:gradFill>
                    <a:gsLst>
                      <a:gs pos="2917">
                        <a:srgbClr val="000000"/>
                      </a:gs>
                      <a:gs pos="30000">
                        <a:srgbClr val="000000"/>
                      </a:gs>
                    </a:gsLst>
                    <a:lin ang="5400000" scaled="0"/>
                  </a:gradFill>
                  <a:latin typeface="Segoe UI"/>
                </a:rPr>
                <a:t>High throughput, scalable service for batch and streaming data</a:t>
              </a:r>
            </a:p>
            <a:p>
              <a:pPr marL="800083" lvl="1" indent="-342900">
                <a:lnSpc>
                  <a:spcPct val="90000"/>
                </a:lnSpc>
                <a:spcAft>
                  <a:spcPts val="600"/>
                </a:spcAft>
                <a:buFont typeface="Arial"/>
                <a:buChar char="•"/>
                <a:defRPr/>
              </a:pPr>
              <a:r>
                <a:rPr kumimoji="0" lang="en-US" sz="1800" b="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Data Explorer</a:t>
              </a:r>
              <a:r>
                <a:rPr lang="en-US" sz="1800" dirty="0">
                  <a:gradFill>
                    <a:gsLst>
                      <a:gs pos="2917">
                        <a:srgbClr val="000000"/>
                      </a:gs>
                      <a:gs pos="30000">
                        <a:srgbClr val="000000"/>
                      </a:gs>
                    </a:gsLst>
                    <a:lin ang="5400000" scaled="0"/>
                  </a:gradFill>
                  <a:latin typeface="Segoe UI"/>
                </a:rPr>
                <a:t> dedicated </a:t>
              </a:r>
              <a:r>
                <a:rPr kumimoji="0" lang="en-US" sz="180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service</a:t>
              </a:r>
            </a:p>
            <a:p>
              <a:pPr marL="800083" lvl="1" indent="-342900">
                <a:lnSpc>
                  <a:spcPct val="90000"/>
                </a:lnSpc>
                <a:spcAft>
                  <a:spcPts val="600"/>
                </a:spcAft>
                <a:buFont typeface="Arial"/>
                <a:buChar char="•"/>
                <a:defRPr/>
              </a:pPr>
              <a:r>
                <a:rPr kumimoji="0" lang="en-US" sz="1800" b="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Synapse Data Explorer </a:t>
              </a: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runtime in Azure Synapse Analytics</a:t>
              </a:r>
              <a:endParaRPr kumimoji="0" lang="en-US" sz="18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342900" indent="-342900">
                <a:lnSpc>
                  <a:spcPct val="90000"/>
                </a:lnSpc>
                <a:spcAft>
                  <a:spcPts val="600"/>
                </a:spcAft>
                <a:buFont typeface="Arial"/>
                <a:buChar char="•"/>
                <a:defRPr/>
              </a:pPr>
              <a:r>
                <a:rPr kumimoji="0" lang="en-US" sz="2000" u="none" strike="noStrike" kern="1200" cap="none" spc="0" normalizeH="0" baseline="0" noProof="0" dirty="0">
                  <a:ln>
                    <a:noFill/>
                  </a:ln>
                  <a:solidFill>
                    <a:srgbClr val="171717"/>
                  </a:solidFill>
                  <a:uLnTx/>
                  <a:uFillTx/>
                  <a:latin typeface="Segoe UI" panose="020B0502040204020203" pitchFamily="34" charset="0"/>
                  <a:ea typeface="+mn-ea"/>
                  <a:cs typeface="Segoe UI"/>
                </a:rPr>
                <a:t>Data is ingested from streaming and batch sources into tables in a database</a:t>
              </a:r>
            </a:p>
            <a:p>
              <a:pPr marL="342900" indent="-342900">
                <a:lnSpc>
                  <a:spcPct val="90000"/>
                </a:lnSpc>
                <a:spcAft>
                  <a:spcPts val="600"/>
                </a:spcAft>
                <a:buFont typeface="Arial"/>
                <a:buChar char="•"/>
                <a:defRPr/>
              </a:pPr>
              <a:r>
                <a:rPr lang="en-US" sz="2000" dirty="0">
                  <a:solidFill>
                    <a:srgbClr val="171717"/>
                  </a:solidFill>
                  <a:latin typeface="Segoe UI" panose="020B0502040204020203" pitchFamily="34" charset="0"/>
                  <a:cs typeface="Segoe UI"/>
                </a:rPr>
                <a:t>Tables can be queried using </a:t>
              </a:r>
              <a:r>
                <a:rPr lang="en-US" sz="2000" i="1" dirty="0">
                  <a:solidFill>
                    <a:srgbClr val="171717"/>
                  </a:solidFill>
                  <a:latin typeface="Segoe UI" panose="020B0502040204020203" pitchFamily="34" charset="0"/>
                  <a:cs typeface="Segoe UI"/>
                </a:rPr>
                <a:t>Kusto Query Language</a:t>
              </a:r>
              <a:r>
                <a:rPr lang="en-US" sz="2000" dirty="0">
                  <a:solidFill>
                    <a:srgbClr val="171717"/>
                  </a:solidFill>
                  <a:latin typeface="Segoe UI" panose="020B0502040204020203" pitchFamily="34" charset="0"/>
                  <a:cs typeface="Segoe UI"/>
                </a:rPr>
                <a:t> (KQL):</a:t>
              </a:r>
            </a:p>
            <a:p>
              <a:pPr marL="800083" lvl="1" indent="-342900">
                <a:lnSpc>
                  <a:spcPct val="90000"/>
                </a:lnSpc>
                <a:spcAft>
                  <a:spcPts val="600"/>
                </a:spcAft>
                <a:buFont typeface="Arial"/>
                <a:buChar char="•"/>
                <a:defRPr/>
              </a:pPr>
              <a:r>
                <a:rPr lang="en-US" sz="1800" dirty="0">
                  <a:solidFill>
                    <a:srgbClr val="171717"/>
                  </a:solidFill>
                  <a:latin typeface="Segoe UI" panose="020B0502040204020203" pitchFamily="34" charset="0"/>
                  <a:cs typeface="Segoe UI"/>
                </a:rPr>
                <a:t>Intuitive syntax for read-only queries</a:t>
              </a:r>
            </a:p>
            <a:p>
              <a:pPr marL="800083" lvl="1" indent="-342900">
                <a:lnSpc>
                  <a:spcPct val="90000"/>
                </a:lnSpc>
                <a:spcAft>
                  <a:spcPts val="600"/>
                </a:spcAft>
                <a:buFont typeface="Arial"/>
                <a:buChar char="•"/>
                <a:defRPr/>
              </a:pPr>
              <a:r>
                <a:rPr lang="en-US" sz="1800" dirty="0">
                  <a:solidFill>
                    <a:srgbClr val="171717"/>
                  </a:solidFill>
                  <a:latin typeface="Segoe UI" panose="020B0502040204020203" pitchFamily="34" charset="0"/>
                  <a:cs typeface="Segoe UI"/>
                </a:rPr>
                <a:t>Optimized for raw telemetry and time-series data</a:t>
              </a:r>
            </a:p>
            <a:p>
              <a:pPr marL="342900" indent="-342900">
                <a:lnSpc>
                  <a:spcPct val="90000"/>
                </a:lnSpc>
                <a:spcAft>
                  <a:spcPts val="600"/>
                </a:spcAft>
                <a:buFont typeface="Arial"/>
                <a:buChar char="•"/>
                <a:defRPr/>
              </a:pPr>
              <a:endParaRPr kumimoji="0" lang="en-US" sz="2400" u="none" strike="noStrike" kern="1200" cap="none" spc="0" normalizeH="0" baseline="0" noProof="0" dirty="0">
                <a:ln>
                  <a:noFill/>
                </a:ln>
                <a:solidFill>
                  <a:srgbClr val="171717"/>
                </a:solidFill>
                <a:uLnTx/>
                <a:uFillTx/>
                <a:latin typeface="Segoe UI" panose="020B0502040204020203" pitchFamily="34" charset="0"/>
                <a:ea typeface="+mn-ea"/>
                <a:cs typeface="Segoe UI"/>
              </a:endParaRPr>
            </a:p>
            <a:p>
              <a:pPr marL="342900" indent="-342900">
                <a:lnSpc>
                  <a:spcPct val="90000"/>
                </a:lnSpc>
                <a:spcAft>
                  <a:spcPts val="600"/>
                </a:spcAft>
                <a:buFont typeface="Arial"/>
                <a:buChar char="•"/>
                <a:defRPr/>
              </a:pPr>
              <a:endParaRPr kumimoji="0" lang="en-US" sz="2400" u="none" strike="noStrike" kern="1200" cap="none" spc="0" normalizeH="0" baseline="0" noProof="0" dirty="0">
                <a:ln>
                  <a:noFill/>
                </a:ln>
                <a:solidFill>
                  <a:srgbClr val="171717"/>
                </a:solidFill>
                <a:uLnTx/>
                <a:uFillTx/>
                <a:latin typeface="Segoe UI" panose="020B0502040204020203" pitchFamily="34" charset="0"/>
                <a:ea typeface="+mn-ea"/>
                <a:cs typeface="Segoe UI"/>
              </a:endParaRPr>
            </a:p>
            <a:p>
              <a:pPr marL="342900" indent="-342900">
                <a:lnSpc>
                  <a:spcPct val="90000"/>
                </a:lnSpc>
                <a:spcAft>
                  <a:spcPts val="600"/>
                </a:spcAft>
                <a:buFont typeface="Arial"/>
                <a:buChar char="•"/>
                <a:defRPr/>
              </a:pPr>
              <a:endParaRPr kumimoji="0" lang="en-US" sz="1600" b="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endParaRPr>
            </a:p>
          </p:txBody>
        </p:sp>
      </p:grpSp>
      <p:grpSp>
        <p:nvGrpSpPr>
          <p:cNvPr id="7" name="Group 6">
            <a:extLst>
              <a:ext uri="{FF2B5EF4-FFF2-40B4-BE49-F238E27FC236}">
                <a16:creationId xmlns:a16="http://schemas.microsoft.com/office/drawing/2014/main" id="{F1C067A5-9E68-447D-89DA-7F88A2E92D9C}"/>
              </a:ext>
              <a:ext uri="{C183D7F6-B498-43B3-948B-1728B52AA6E4}">
                <adec:decorative xmlns:adec="http://schemas.microsoft.com/office/drawing/2017/decorative" val="1"/>
              </a:ext>
            </a:extLst>
          </p:cNvPr>
          <p:cNvGrpSpPr/>
          <p:nvPr/>
        </p:nvGrpSpPr>
        <p:grpSpPr>
          <a:xfrm>
            <a:off x="6434322" y="1227582"/>
            <a:ext cx="5088413" cy="4731195"/>
            <a:chOff x="6493987" y="1060005"/>
            <a:chExt cx="5620357" cy="5404861"/>
          </a:xfrm>
        </p:grpSpPr>
        <p:sp>
          <p:nvSpPr>
            <p:cNvPr id="3" name="Rectangle 2">
              <a:extLst>
                <a:ext uri="{FF2B5EF4-FFF2-40B4-BE49-F238E27FC236}">
                  <a16:creationId xmlns:a16="http://schemas.microsoft.com/office/drawing/2014/main" id="{BA8FE22E-E876-459F-9FFA-90CC4E6654A4}"/>
                </a:ext>
              </a:extLst>
            </p:cNvPr>
            <p:cNvSpPr/>
            <p:nvPr/>
          </p:nvSpPr>
          <p:spPr bwMode="auto">
            <a:xfrm>
              <a:off x="6493987" y="1060005"/>
              <a:ext cx="5620357" cy="5404861"/>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5A30B67C-19E3-4AE6-8795-0259BEE4D6FA}"/>
                </a:ext>
              </a:extLst>
            </p:cNvPr>
            <p:cNvGrpSpPr/>
            <p:nvPr/>
          </p:nvGrpSpPr>
          <p:grpSpPr>
            <a:xfrm>
              <a:off x="6619903" y="1162638"/>
              <a:ext cx="5319715" cy="5161123"/>
              <a:chOff x="6619903" y="1162638"/>
              <a:chExt cx="5319715" cy="5161123"/>
            </a:xfrm>
          </p:grpSpPr>
          <p:sp>
            <p:nvSpPr>
              <p:cNvPr id="41" name="Rectangle 40">
                <a:extLst>
                  <a:ext uri="{FF2B5EF4-FFF2-40B4-BE49-F238E27FC236}">
                    <a16:creationId xmlns:a16="http://schemas.microsoft.com/office/drawing/2014/main" id="{6A974707-519D-4112-A66F-80C656183A10}"/>
                  </a:ext>
                </a:extLst>
              </p:cNvPr>
              <p:cNvSpPr/>
              <p:nvPr/>
            </p:nvSpPr>
            <p:spPr bwMode="auto">
              <a:xfrm>
                <a:off x="7593465" y="1516294"/>
                <a:ext cx="4346153" cy="480746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descr="A diagram shows a Data Explorer cluster ingesting data from various sources into tables in a database. A KQL query is used to extract data from a table.">
                <a:extLst>
                  <a:ext uri="{FF2B5EF4-FFF2-40B4-BE49-F238E27FC236}">
                    <a16:creationId xmlns:a16="http://schemas.microsoft.com/office/drawing/2014/main" id="{E2F9E3BC-D0B5-4B89-941B-D7396A9DE65B}"/>
                  </a:ext>
                </a:extLst>
              </p:cNvPr>
              <p:cNvGrpSpPr/>
              <p:nvPr/>
            </p:nvGrpSpPr>
            <p:grpSpPr>
              <a:xfrm>
                <a:off x="6619903" y="1325138"/>
                <a:ext cx="4894167" cy="4901065"/>
                <a:chOff x="6575103" y="1333310"/>
                <a:chExt cx="4894167" cy="4901065"/>
              </a:xfrm>
            </p:grpSpPr>
            <p:sp>
              <p:nvSpPr>
                <p:cNvPr id="28" name="Arrow: Down 27">
                  <a:extLst>
                    <a:ext uri="{FF2B5EF4-FFF2-40B4-BE49-F238E27FC236}">
                      <a16:creationId xmlns:a16="http://schemas.microsoft.com/office/drawing/2014/main" id="{650A41CC-E35F-4C96-8FD8-ACBFFC60F3C6}"/>
                    </a:ext>
                  </a:extLst>
                </p:cNvPr>
                <p:cNvSpPr/>
                <p:nvPr/>
              </p:nvSpPr>
              <p:spPr bwMode="auto">
                <a:xfrm>
                  <a:off x="8922680" y="3049020"/>
                  <a:ext cx="733850" cy="200755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D580D26E-DF44-4978-B43F-98C775B059DF}"/>
                    </a:ext>
                  </a:extLst>
                </p:cNvPr>
                <p:cNvGrpSpPr/>
                <p:nvPr/>
              </p:nvGrpSpPr>
              <p:grpSpPr>
                <a:xfrm>
                  <a:off x="7673481" y="1909794"/>
                  <a:ext cx="2297556" cy="1107576"/>
                  <a:chOff x="7819086" y="1992654"/>
                  <a:chExt cx="2297556" cy="1107576"/>
                </a:xfrm>
              </p:grpSpPr>
              <p:sp>
                <p:nvSpPr>
                  <p:cNvPr id="8" name="Rectangle: Rounded Corners 7">
                    <a:extLst>
                      <a:ext uri="{FF2B5EF4-FFF2-40B4-BE49-F238E27FC236}">
                        <a16:creationId xmlns:a16="http://schemas.microsoft.com/office/drawing/2014/main" id="{8C920579-55E2-42FE-805F-9490F5D0BA99}"/>
                      </a:ext>
                    </a:extLst>
                  </p:cNvPr>
                  <p:cNvSpPr/>
                  <p:nvPr/>
                </p:nvSpPr>
                <p:spPr bwMode="auto">
                  <a:xfrm>
                    <a:off x="8019929" y="2114186"/>
                    <a:ext cx="2096713" cy="986044"/>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33AD9E01-C539-4A66-816E-2E26F23C7D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9086" y="1992654"/>
                    <a:ext cx="365483" cy="365483"/>
                  </a:xfrm>
                  <a:prstGeom prst="rect">
                    <a:avLst/>
                  </a:prstGeom>
                </p:spPr>
              </p:pic>
              <p:pic>
                <p:nvPicPr>
                  <p:cNvPr id="6" name="Graphic 5" descr="Table with solid fill">
                    <a:extLst>
                      <a:ext uri="{FF2B5EF4-FFF2-40B4-BE49-F238E27FC236}">
                        <a16:creationId xmlns:a16="http://schemas.microsoft.com/office/drawing/2014/main" id="{7886AA0F-277D-475F-9957-BFF318F263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18392" y="2059068"/>
                    <a:ext cx="598139" cy="598139"/>
                  </a:xfrm>
                  <a:prstGeom prst="rect">
                    <a:avLst/>
                  </a:prstGeom>
                </p:spPr>
              </p:pic>
              <p:pic>
                <p:nvPicPr>
                  <p:cNvPr id="24" name="Graphic 23" descr="Table with solid fill">
                    <a:extLst>
                      <a:ext uri="{FF2B5EF4-FFF2-40B4-BE49-F238E27FC236}">
                        <a16:creationId xmlns:a16="http://schemas.microsoft.com/office/drawing/2014/main" id="{8AEB6353-A73E-4498-8653-792E03F2A7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29671" y="2412664"/>
                    <a:ext cx="598139" cy="598139"/>
                  </a:xfrm>
                  <a:prstGeom prst="rect">
                    <a:avLst/>
                  </a:prstGeom>
                </p:spPr>
              </p:pic>
              <p:pic>
                <p:nvPicPr>
                  <p:cNvPr id="25" name="Graphic 24" descr="Table with solid fill">
                    <a:extLst>
                      <a:ext uri="{FF2B5EF4-FFF2-40B4-BE49-F238E27FC236}">
                        <a16:creationId xmlns:a16="http://schemas.microsoft.com/office/drawing/2014/main" id="{5F88F13F-2D4A-4049-BD6C-308EDA3889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0828" y="2060664"/>
                    <a:ext cx="598139" cy="598139"/>
                  </a:xfrm>
                  <a:prstGeom prst="rect">
                    <a:avLst/>
                  </a:prstGeom>
                </p:spPr>
              </p:pic>
            </p:grpSp>
            <p:pic>
              <p:nvPicPr>
                <p:cNvPr id="11" name="Graphic 10">
                  <a:extLst>
                    <a:ext uri="{FF2B5EF4-FFF2-40B4-BE49-F238E27FC236}">
                      <a16:creationId xmlns:a16="http://schemas.microsoft.com/office/drawing/2014/main" id="{F0C6F037-F346-4B81-A08D-832954A381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25748" y="1333310"/>
                  <a:ext cx="592862" cy="592862"/>
                </a:xfrm>
                <a:prstGeom prst="rect">
                  <a:avLst/>
                </a:prstGeom>
              </p:spPr>
            </p:pic>
            <p:pic>
              <p:nvPicPr>
                <p:cNvPr id="17" name="Graphic 16" descr="Document with solid fill">
                  <a:extLst>
                    <a:ext uri="{FF2B5EF4-FFF2-40B4-BE49-F238E27FC236}">
                      <a16:creationId xmlns:a16="http://schemas.microsoft.com/office/drawing/2014/main" id="{B0A9AADB-565C-4EBC-BFDF-86DF22A44F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5103" y="2993220"/>
                  <a:ext cx="680196" cy="680196"/>
                </a:xfrm>
                <a:prstGeom prst="rect">
                  <a:avLst/>
                </a:prstGeom>
              </p:spPr>
            </p:pic>
            <p:sp>
              <p:nvSpPr>
                <p:cNvPr id="20" name="TextBox 19">
                  <a:extLst>
                    <a:ext uri="{FF2B5EF4-FFF2-40B4-BE49-F238E27FC236}">
                      <a16:creationId xmlns:a16="http://schemas.microsoft.com/office/drawing/2014/main" id="{FAF60ECD-E190-420F-927A-4D4BF97702D9}"/>
                    </a:ext>
                  </a:extLst>
                </p:cNvPr>
                <p:cNvSpPr txBox="1"/>
                <p:nvPr/>
              </p:nvSpPr>
              <p:spPr>
                <a:xfrm>
                  <a:off x="7720359" y="3234409"/>
                  <a:ext cx="3748911" cy="1301895"/>
                </a:xfrm>
                <a:prstGeom prst="rect">
                  <a:avLst/>
                </a:prstGeom>
                <a:solidFill>
                  <a:schemeClr val="bg1"/>
                </a:solidFill>
                <a:ln>
                  <a:solidFill>
                    <a:schemeClr val="accent3"/>
                  </a:solidFill>
                </a:ln>
              </p:spPr>
              <p:txBody>
                <a:bodyPr wrap="non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rPr>
                    <a:t>LogEvents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 where </a:t>
                  </a:r>
                  <a:r>
                    <a:rPr lang="en-US" sz="1400" dirty="0" err="1">
                      <a:gradFill>
                        <a:gsLst>
                          <a:gs pos="2917">
                            <a:schemeClr val="tx1"/>
                          </a:gs>
                          <a:gs pos="30000">
                            <a:schemeClr val="tx1"/>
                          </a:gs>
                        </a:gsLst>
                        <a:lin ang="5400000" scaled="0"/>
                      </a:gradFill>
                    </a:rPr>
                    <a:t>StartTime</a:t>
                  </a:r>
                  <a:r>
                    <a:rPr lang="en-US" sz="1400" dirty="0">
                      <a:gradFill>
                        <a:gsLst>
                          <a:gs pos="2917">
                            <a:schemeClr val="tx1"/>
                          </a:gs>
                          <a:gs pos="30000">
                            <a:schemeClr val="tx1"/>
                          </a:gs>
                        </a:gsLst>
                        <a:lin ang="5400000" scaled="0"/>
                      </a:gradFill>
                    </a:rPr>
                    <a:t> &gt; datetime(2021-12-31) </a:t>
                  </a:r>
                </a:p>
                <a:p>
                  <a:pPr>
                    <a:lnSpc>
                      <a:spcPct val="90000"/>
                    </a:lnSpc>
                    <a:spcAft>
                      <a:spcPts val="600"/>
                    </a:spcAft>
                  </a:pPr>
                  <a:r>
                    <a:rPr lang="en-US" sz="1400" dirty="0">
                      <a:gradFill>
                        <a:gsLst>
                          <a:gs pos="2917">
                            <a:schemeClr val="tx1"/>
                          </a:gs>
                          <a:gs pos="30000">
                            <a:schemeClr val="tx1"/>
                          </a:gs>
                        </a:gsLst>
                        <a:lin ang="5400000" scaled="0"/>
                      </a:gradFill>
                    </a:rPr>
                    <a:t>| where </a:t>
                  </a:r>
                  <a:r>
                    <a:rPr lang="en-US" sz="1400" dirty="0" err="1">
                      <a:gradFill>
                        <a:gsLst>
                          <a:gs pos="2917">
                            <a:schemeClr val="tx1"/>
                          </a:gs>
                          <a:gs pos="30000">
                            <a:schemeClr val="tx1"/>
                          </a:gs>
                        </a:gsLst>
                        <a:lin ang="5400000" scaled="0"/>
                      </a:gradFill>
                    </a:rPr>
                    <a:t>EventType</a:t>
                  </a:r>
                  <a:r>
                    <a:rPr lang="en-US" sz="1400" dirty="0">
                      <a:gradFill>
                        <a:gsLst>
                          <a:gs pos="2917">
                            <a:schemeClr val="tx1"/>
                          </a:gs>
                          <a:gs pos="30000">
                            <a:schemeClr val="tx1"/>
                          </a:gs>
                        </a:gsLst>
                        <a:lin ang="5400000" scaled="0"/>
                      </a:gradFill>
                    </a:rPr>
                    <a:t> == 'Error'</a:t>
                  </a:r>
                </a:p>
                <a:p>
                  <a:pPr>
                    <a:lnSpc>
                      <a:spcPct val="90000"/>
                    </a:lnSpc>
                    <a:spcAft>
                      <a:spcPts val="600"/>
                    </a:spcAft>
                  </a:pPr>
                  <a:r>
                    <a:rPr lang="en-US" sz="1400" dirty="0">
                      <a:gradFill>
                        <a:gsLst>
                          <a:gs pos="2917">
                            <a:schemeClr val="tx1"/>
                          </a:gs>
                          <a:gs pos="30000">
                            <a:schemeClr val="tx1"/>
                          </a:gs>
                        </a:gsLst>
                        <a:lin ang="5400000" scaled="0"/>
                      </a:gradFill>
                    </a:rPr>
                    <a:t>| project </a:t>
                  </a:r>
                  <a:r>
                    <a:rPr lang="en-US" sz="1400" dirty="0" err="1">
                      <a:gradFill>
                        <a:gsLst>
                          <a:gs pos="2917">
                            <a:schemeClr val="tx1"/>
                          </a:gs>
                          <a:gs pos="30000">
                            <a:schemeClr val="tx1"/>
                          </a:gs>
                        </a:gsLst>
                        <a:lin ang="5400000" scaled="0"/>
                      </a:gradFill>
                    </a:rPr>
                    <a:t>StartTime</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EventType</a:t>
                  </a:r>
                  <a:r>
                    <a:rPr lang="en-US" sz="1400" dirty="0">
                      <a:gradFill>
                        <a:gsLst>
                          <a:gs pos="2917">
                            <a:schemeClr val="tx1"/>
                          </a:gs>
                          <a:gs pos="30000">
                            <a:schemeClr val="tx1"/>
                          </a:gs>
                        </a:gsLst>
                        <a:lin ang="5400000" scaled="0"/>
                      </a:gradFill>
                    </a:rPr>
                    <a:t> , Message</a:t>
                  </a:r>
                </a:p>
              </p:txBody>
            </p:sp>
            <p:sp>
              <p:nvSpPr>
                <p:cNvPr id="21" name="Right Brace 20">
                  <a:extLst>
                    <a:ext uri="{FF2B5EF4-FFF2-40B4-BE49-F238E27FC236}">
                      <a16:creationId xmlns:a16="http://schemas.microsoft.com/office/drawing/2014/main" id="{A08171D2-43CE-4E99-8436-5FF0073CA964}"/>
                    </a:ext>
                  </a:extLst>
                </p:cNvPr>
                <p:cNvSpPr/>
                <p:nvPr/>
              </p:nvSpPr>
              <p:spPr>
                <a:xfrm>
                  <a:off x="7250492" y="1627300"/>
                  <a:ext cx="348666" cy="1801699"/>
                </a:xfrm>
                <a:prstGeom prst="rightBrace">
                  <a:avLst>
                    <a:gd name="adj1" fmla="val 8333"/>
                    <a:gd name="adj2" fmla="val 22502"/>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80AB2D3-4A70-4E59-AFDF-88F83BA26AB8}"/>
                    </a:ext>
                  </a:extLst>
                </p:cNvPr>
                <p:cNvSpPr txBox="1"/>
                <p:nvPr/>
              </p:nvSpPr>
              <p:spPr>
                <a:xfrm>
                  <a:off x="7887833" y="2328403"/>
                  <a:ext cx="1002519" cy="447815"/>
                </a:xfrm>
                <a:prstGeom prst="rect">
                  <a:avLst/>
                </a:prstGeom>
                <a:noFill/>
              </p:spPr>
              <p:txBody>
                <a:bodyPr wrap="none" lIns="182880" tIns="146304" rIns="182880" bIns="146304" rtlCol="0">
                  <a:spAutoFit/>
                </a:bodyPr>
                <a:lstStyle/>
                <a:p>
                  <a:pPr>
                    <a:lnSpc>
                      <a:spcPct val="90000"/>
                    </a:lnSpc>
                    <a:spcAft>
                      <a:spcPts val="600"/>
                    </a:spcAft>
                  </a:pPr>
                  <a:r>
                    <a:rPr lang="en-US" sz="1100" dirty="0" err="1">
                      <a:gradFill>
                        <a:gsLst>
                          <a:gs pos="2917">
                            <a:schemeClr val="tx1"/>
                          </a:gs>
                          <a:gs pos="30000">
                            <a:schemeClr val="tx1"/>
                          </a:gs>
                        </a:gsLst>
                        <a:lin ang="5400000" scaled="0"/>
                      </a:gradFill>
                    </a:rPr>
                    <a:t>LogEvents</a:t>
                  </a:r>
                  <a:endParaRPr lang="en-US" sz="1100" dirty="0">
                    <a:gradFill>
                      <a:gsLst>
                        <a:gs pos="2917">
                          <a:schemeClr val="tx1"/>
                        </a:gs>
                        <a:gs pos="30000">
                          <a:schemeClr val="tx1"/>
                        </a:gs>
                      </a:gsLst>
                      <a:lin ang="5400000" scaled="0"/>
                    </a:gradFill>
                  </a:endParaRPr>
                </a:p>
              </p:txBody>
            </p:sp>
            <p:sp>
              <p:nvSpPr>
                <p:cNvPr id="26" name="TextBox 25">
                  <a:extLst>
                    <a:ext uri="{FF2B5EF4-FFF2-40B4-BE49-F238E27FC236}">
                      <a16:creationId xmlns:a16="http://schemas.microsoft.com/office/drawing/2014/main" id="{90A913A4-E7D5-4DA5-AF3E-88CDAAA7463E}"/>
                    </a:ext>
                  </a:extLst>
                </p:cNvPr>
                <p:cNvSpPr txBox="1"/>
                <p:nvPr/>
              </p:nvSpPr>
              <p:spPr>
                <a:xfrm>
                  <a:off x="8813510" y="2542782"/>
                  <a:ext cx="539250"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a:t>
                  </a:r>
                </a:p>
              </p:txBody>
            </p:sp>
            <p:sp>
              <p:nvSpPr>
                <p:cNvPr id="27" name="TextBox 26">
                  <a:extLst>
                    <a:ext uri="{FF2B5EF4-FFF2-40B4-BE49-F238E27FC236}">
                      <a16:creationId xmlns:a16="http://schemas.microsoft.com/office/drawing/2014/main" id="{2F8713D1-B0C7-4D76-A140-C4BF4C20B072}"/>
                    </a:ext>
                  </a:extLst>
                </p:cNvPr>
                <p:cNvSpPr txBox="1"/>
                <p:nvPr/>
              </p:nvSpPr>
              <p:spPr>
                <a:xfrm>
                  <a:off x="9374667" y="2207178"/>
                  <a:ext cx="539250"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a:t>
                  </a:r>
                </a:p>
              </p:txBody>
            </p:sp>
            <p:pic>
              <p:nvPicPr>
                <p:cNvPr id="32" name="Picture 31">
                  <a:extLst>
                    <a:ext uri="{FF2B5EF4-FFF2-40B4-BE49-F238E27FC236}">
                      <a16:creationId xmlns:a16="http://schemas.microsoft.com/office/drawing/2014/main" id="{BA06471D-D9F6-4A89-9CFC-B8453660407D}"/>
                    </a:ext>
                  </a:extLst>
                </p:cNvPr>
                <p:cNvPicPr>
                  <a:picLocks noChangeAspect="1"/>
                </p:cNvPicPr>
                <p:nvPr/>
              </p:nvPicPr>
              <p:blipFill>
                <a:blip r:embed="rId11"/>
                <a:stretch>
                  <a:fillRect/>
                </a:stretch>
              </p:blipFill>
              <p:spPr>
                <a:xfrm>
                  <a:off x="7664730" y="5088228"/>
                  <a:ext cx="3560373" cy="1146147"/>
                </a:xfrm>
                <a:prstGeom prst="rect">
                  <a:avLst/>
                </a:prstGeom>
              </p:spPr>
            </p:pic>
          </p:grpSp>
          <p:pic>
            <p:nvPicPr>
              <p:cNvPr id="38" name="Graphic 37">
                <a:extLst>
                  <a:ext uri="{FF2B5EF4-FFF2-40B4-BE49-F238E27FC236}">
                    <a16:creationId xmlns:a16="http://schemas.microsoft.com/office/drawing/2014/main" id="{AF2AD78F-3C6B-44B8-BEB0-FEAE8753C8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60223" y="2187738"/>
                <a:ext cx="592862" cy="592862"/>
              </a:xfrm>
              <a:prstGeom prst="rect">
                <a:avLst/>
              </a:prstGeom>
            </p:spPr>
          </p:pic>
          <p:pic>
            <p:nvPicPr>
              <p:cNvPr id="40" name="Graphic 39">
                <a:extLst>
                  <a:ext uri="{FF2B5EF4-FFF2-40B4-BE49-F238E27FC236}">
                    <a16:creationId xmlns:a16="http://schemas.microsoft.com/office/drawing/2014/main" id="{1DCC7720-6898-416A-BCD3-42EED6EC2A4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42792" y="1162638"/>
                <a:ext cx="619053" cy="619053"/>
              </a:xfrm>
              <a:prstGeom prst="rect">
                <a:avLst/>
              </a:prstGeom>
            </p:spPr>
          </p:pic>
        </p:grpSp>
      </p:grpSp>
    </p:spTree>
    <p:extLst>
      <p:ext uri="{BB962C8B-B14F-4D97-AF65-F5344CB8AC3E}">
        <p14:creationId xmlns:p14="http://schemas.microsoft.com/office/powerpoint/2010/main" val="18731057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3" y="457200"/>
            <a:ext cx="11018520" cy="492443"/>
          </a:xfrm>
        </p:spPr>
        <p:txBody>
          <a:bodyPr/>
          <a:lstStyle/>
          <a:p>
            <a:r>
              <a:rPr lang="en-US" sz="3200" dirty="0"/>
              <a:t>Lab: Analyze streaming data</a:t>
            </a:r>
          </a:p>
        </p:txBody>
      </p:sp>
      <p:sp>
        <p:nvSpPr>
          <p:cNvPr id="4" name="Text Placeholder 3">
            <a:extLst>
              <a:ext uri="{FF2B5EF4-FFF2-40B4-BE49-F238E27FC236}">
                <a16:creationId xmlns:a16="http://schemas.microsoft.com/office/drawing/2014/main" id="{7A53DAE2-E571-4E6F-AE96-3A841D42CF4E}"/>
              </a:ext>
            </a:extLst>
          </p:cNvPr>
          <p:cNvSpPr txBox="1">
            <a:spLocks/>
          </p:cNvSpPr>
          <p:nvPr/>
        </p:nvSpPr>
        <p:spPr>
          <a:xfrm>
            <a:off x="1139687" y="3123727"/>
            <a:ext cx="10243929" cy="2170516"/>
          </a:xfrm>
          <a:prstGeom prst="rect">
            <a:avLst/>
          </a:prstGeom>
          <a:ln w="28575">
            <a:solidFill>
              <a:srgbClr val="0078D4"/>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400" kern="0" dirty="0">
                <a:gradFill>
                  <a:gsLst>
                    <a:gs pos="2917">
                      <a:srgbClr val="1A1A1A"/>
                    </a:gs>
                    <a:gs pos="30000">
                      <a:srgbClr val="1A1A1A"/>
                    </a:gs>
                  </a:gsLst>
                  <a:lin ang="5400000" scaled="0"/>
                </a:gradFill>
                <a:latin typeface="Segoe UI"/>
              </a:rPr>
              <a:t>Start the virtual machine for this lab</a:t>
            </a:r>
          </a:p>
          <a:p>
            <a:pPr marL="457200" lvl="2" defTabSz="914400">
              <a:spcBef>
                <a:spcPts val="0"/>
              </a:spcBef>
              <a:spcAft>
                <a:spcPts val="0"/>
              </a:spcAft>
              <a:buSzTx/>
              <a:defRPr/>
            </a:pPr>
            <a:r>
              <a:rPr kumimoji="0" lang="en-US" sz="1647"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rPr>
              <a:t>or go to the exercise page </a:t>
            </a:r>
            <a:r>
              <a:rPr lang="en-US" sz="1647" kern="0" dirty="0">
                <a:gradFill>
                  <a:gsLst>
                    <a:gs pos="2917">
                      <a:srgbClr val="1A1A1A"/>
                    </a:gs>
                    <a:gs pos="30000">
                      <a:srgbClr val="1A1A1A"/>
                    </a:gs>
                  </a:gsLst>
                  <a:lin ang="5400000" scaled="0"/>
                </a:gradFill>
                <a:latin typeface="Segoe UI"/>
              </a:rPr>
              <a:t>at </a:t>
            </a:r>
            <a:r>
              <a:rPr lang="en-US" sz="1647" kern="0" dirty="0">
                <a:gradFill>
                  <a:gsLst>
                    <a:gs pos="2917">
                      <a:srgbClr val="1A1A1A"/>
                    </a:gs>
                    <a:gs pos="30000">
                      <a:srgbClr val="1A1A1A"/>
                    </a:gs>
                  </a:gsLst>
                  <a:lin ang="5400000" scaled="0"/>
                </a:gradFill>
                <a:latin typeface="Segoe UI"/>
                <a:hlinkClick r:id="rId3"/>
              </a:rPr>
              <a:t>https://aka.ms/dp900-stream-lab</a:t>
            </a:r>
            <a:r>
              <a:rPr lang="en-US" sz="1647" kern="0" dirty="0">
                <a:gradFill>
                  <a:gsLst>
                    <a:gs pos="2917">
                      <a:srgbClr val="1A1A1A"/>
                    </a:gs>
                    <a:gs pos="30000">
                      <a:srgbClr val="1A1A1A"/>
                    </a:gs>
                  </a:gsLst>
                  <a:lin ang="5400000" scaled="0"/>
                </a:gradFill>
                <a:latin typeface="Segoe UI"/>
              </a:rPr>
              <a:t>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rPr>
              <a:t>Follow the instructions to complete the exercise on Microsoft Learn</a:t>
            </a:r>
          </a:p>
          <a:p>
            <a:pPr marL="457200" lvl="2" defTabSz="914400">
              <a:spcBef>
                <a:spcPts val="0"/>
              </a:spcBef>
              <a:spcAft>
                <a:spcPts val="0"/>
              </a:spcAft>
              <a:buSzTx/>
              <a:defRPr/>
            </a:pPr>
            <a:r>
              <a:rPr lang="en-US" sz="1647" kern="0" spc="-49" dirty="0">
                <a:gradFill>
                  <a:gsLst>
                    <a:gs pos="2917">
                      <a:srgbClr val="1A1A1A"/>
                    </a:gs>
                    <a:gs pos="30000">
                      <a:srgbClr val="1A1A1A"/>
                    </a:gs>
                  </a:gsLst>
                  <a:lin ang="5400000" scaled="0"/>
                </a:gradFill>
                <a:latin typeface="Segoe UI"/>
              </a:rPr>
              <a:t>U</a:t>
            </a:r>
            <a:r>
              <a:rPr kumimoji="0" lang="en-US" sz="1647"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rPr>
              <a:t>se the Azure subscription provided for this lab and a cloud shell in the Azure portal</a:t>
            </a:r>
          </a:p>
        </p:txBody>
      </p:sp>
      <p:grpSp>
        <p:nvGrpSpPr>
          <p:cNvPr id="5" name="Group 4" descr="Icon of three dots and outward pointing chevrons on left and right">
            <a:extLst>
              <a:ext uri="{FF2B5EF4-FFF2-40B4-BE49-F238E27FC236}">
                <a16:creationId xmlns:a16="http://schemas.microsoft.com/office/drawing/2014/main" id="{283351B3-8329-47CA-B64F-2FE520FF18AF}"/>
              </a:ext>
            </a:extLst>
          </p:cNvPr>
          <p:cNvGrpSpPr/>
          <p:nvPr/>
        </p:nvGrpSpPr>
        <p:grpSpPr>
          <a:xfrm>
            <a:off x="10616413" y="4592011"/>
            <a:ext cx="702132" cy="702232"/>
            <a:chOff x="3088645" y="5729498"/>
            <a:chExt cx="648328" cy="648420"/>
          </a:xfrm>
        </p:grpSpPr>
        <p:grpSp>
          <p:nvGrpSpPr>
            <p:cNvPr id="6" name="Group 5">
              <a:extLst>
                <a:ext uri="{FF2B5EF4-FFF2-40B4-BE49-F238E27FC236}">
                  <a16:creationId xmlns:a16="http://schemas.microsoft.com/office/drawing/2014/main" id="{9133A064-9C81-4014-9FC1-F84DA988F72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8" name="Freeform 5">
                <a:extLst>
                  <a:ext uri="{FF2B5EF4-FFF2-40B4-BE49-F238E27FC236}">
                    <a16:creationId xmlns:a16="http://schemas.microsoft.com/office/drawing/2014/main" id="{E7806C2A-B6AA-4762-93F5-94E33236CDB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D9D6A5BF-92F4-4FCE-83F6-27F8BEA23645}"/>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 name="Picture 6" descr="Icon of three dots and outward pointing chevrons on left and right">
              <a:extLst>
                <a:ext uri="{FF2B5EF4-FFF2-40B4-BE49-F238E27FC236}">
                  <a16:creationId xmlns:a16="http://schemas.microsoft.com/office/drawing/2014/main" id="{469FF4FB-E920-4A57-AC3D-31B608DFD0D0}"/>
                </a:ext>
              </a:extLst>
            </p:cNvPr>
            <p:cNvPicPr>
              <a:picLocks noChangeAspect="1"/>
            </p:cNvPicPr>
            <p:nvPr/>
          </p:nvPicPr>
          <p:blipFill>
            <a:blip r:embed="rId4"/>
            <a:stretch>
              <a:fillRect/>
            </a:stretch>
          </p:blipFill>
          <p:spPr>
            <a:xfrm>
              <a:off x="3184209" y="5952822"/>
              <a:ext cx="457200" cy="201773"/>
            </a:xfrm>
            <a:prstGeom prst="rect">
              <a:avLst/>
            </a:prstGeom>
          </p:spPr>
        </p:pic>
      </p:grpSp>
      <p:sp>
        <p:nvSpPr>
          <p:cNvPr id="10" name="Text Placeholder 1">
            <a:extLst>
              <a:ext uri="{FF2B5EF4-FFF2-40B4-BE49-F238E27FC236}">
                <a16:creationId xmlns:a16="http://schemas.microsoft.com/office/drawing/2014/main" id="{0B6381E0-F82F-4684-BBA5-74E499E3884A}"/>
              </a:ext>
            </a:extLst>
          </p:cNvPr>
          <p:cNvSpPr txBox="1">
            <a:spLocks/>
          </p:cNvSpPr>
          <p:nvPr/>
        </p:nvSpPr>
        <p:spPr>
          <a:xfrm>
            <a:off x="586740" y="1759228"/>
            <a:ext cx="11018520"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 this lab, you will use Azure Stream Analytics to process a real-time data stream</a:t>
            </a:r>
          </a:p>
        </p:txBody>
      </p:sp>
    </p:spTree>
    <p:extLst>
      <p:ext uri="{BB962C8B-B14F-4D97-AF65-F5344CB8AC3E}">
        <p14:creationId xmlns:p14="http://schemas.microsoft.com/office/powerpoint/2010/main" val="16639920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2: Knowledge check</a:t>
            </a:r>
          </a:p>
        </p:txBody>
      </p:sp>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76012" y="1254645"/>
            <a:ext cx="10383899" cy="1443714"/>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j-lt"/>
                <a:ea typeface="+mn-ea"/>
                <a:cs typeface="+mn-cs"/>
              </a:rPr>
              <a:t>Which definition of </a:t>
            </a:r>
            <a:r>
              <a:rPr kumimoji="0" lang="en-US" sz="1800" b="0" i="1" u="none" strike="noStrike" kern="1200" cap="none" spc="0" normalizeH="0" baseline="0" noProof="0" dirty="0">
                <a:ln>
                  <a:noFill/>
                </a:ln>
                <a:effectLst/>
                <a:uLnTx/>
                <a:uFillTx/>
                <a:latin typeface="+mj-lt"/>
                <a:ea typeface="+mn-ea"/>
                <a:cs typeface="+mn-cs"/>
              </a:rPr>
              <a:t>stream processing</a:t>
            </a:r>
            <a:r>
              <a:rPr kumimoji="0" lang="en-US" sz="1800" b="0" u="none" strike="noStrike" kern="1200" cap="none" spc="0" normalizeH="0" baseline="0" noProof="0" dirty="0">
                <a:ln>
                  <a:noFill/>
                </a:ln>
                <a:effectLst/>
                <a:uLnTx/>
                <a:uFillTx/>
                <a:latin typeface="+mj-lt"/>
                <a:ea typeface="+mn-ea"/>
                <a:cs typeface="+mn-cs"/>
              </a:rPr>
              <a:t> is correct</a:t>
            </a:r>
            <a:r>
              <a:rPr kumimoji="0" lang="en-US" sz="1800" b="0" i="0" u="none" strike="noStrike" kern="1200" cap="none" spc="0" normalizeH="0" baseline="0" noProof="0" dirty="0">
                <a:ln>
                  <a:noFill/>
                </a:ln>
                <a:effectLst/>
                <a:uLnTx/>
                <a:uFillTx/>
                <a:latin typeface="+mj-lt"/>
                <a:ea typeface="+mn-ea"/>
                <a:cs typeface="+mn-cs"/>
              </a:rPr>
              <a:t>?</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Data is processed continually as new data records arrives</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Data is collected in a temporary store,</a:t>
            </a:r>
            <a:r>
              <a:rPr lang="en-US" sz="1400" dirty="0"/>
              <a:t> and all records are processed together as a batch</a:t>
            </a:r>
            <a:endParaRPr kumimoji="0" lang="en-US" sz="1400" b="0" i="0" u="none" strike="noStrike" kern="1200" cap="none" spc="0" normalizeH="0" baseline="0" noProof="0" dirty="0">
              <a:ln>
                <a:noFill/>
              </a:ln>
              <a:effectLst/>
              <a:uLnTx/>
              <a:uFillTx/>
              <a:ea typeface="+mn-ea"/>
              <a:cs typeface="+mn-cs"/>
            </a:endParaRP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Data is incomplete and cannot be analyzed</a:t>
            </a:r>
            <a:endParaRPr lang="en-US" sz="1400" dirty="0"/>
          </a:p>
        </p:txBody>
      </p:sp>
      <p:sp>
        <p:nvSpPr>
          <p:cNvPr id="19" name="Graphic 26" descr="Checkmark on Rows and Columns">
            <a:extLst>
              <a:ext uri="{FF2B5EF4-FFF2-40B4-BE49-F238E27FC236}">
                <a16:creationId xmlns:a16="http://schemas.microsoft.com/office/drawing/2014/main" id="{2A802B18-90EE-4B3D-97B9-9C05EE0CED14}"/>
              </a:ext>
            </a:extLst>
          </p:cNvPr>
          <p:cNvSpPr/>
          <p:nvPr/>
        </p:nvSpPr>
        <p:spPr>
          <a:xfrm>
            <a:off x="1416782" y="171260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76012" y="2758681"/>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76012" y="2819003"/>
            <a:ext cx="10383899" cy="1443714"/>
          </a:xfrm>
        </p:spPr>
        <p:txBody>
          <a:bodyPr/>
          <a:lstStyle/>
          <a:p>
            <a:pPr>
              <a:spcAft>
                <a:spcPts val="0"/>
              </a:spcAft>
              <a:defRPr/>
            </a:pPr>
            <a:r>
              <a:rPr lang="en-US" sz="1800" dirty="0">
                <a:latin typeface="+mj-lt"/>
              </a:rPr>
              <a:t>Which service would you use to continually capture data from an IoT Hub, aggregate it over temporal periods, and store results in Azure SQL Database?</a:t>
            </a:r>
          </a:p>
          <a:p>
            <a:pPr marL="288925" indent="-288925">
              <a:spcBef>
                <a:spcPts val="300"/>
              </a:spcBef>
              <a:spcAft>
                <a:spcPts val="600"/>
              </a:spcAft>
              <a:buFont typeface="Wingdings" panose="05000000000000000000" pitchFamily="2" charset="2"/>
              <a:buChar char="q"/>
              <a:defRPr/>
            </a:pPr>
            <a:r>
              <a:rPr lang="en-US" sz="1400" dirty="0"/>
              <a:t>Azure Cosmos DB</a:t>
            </a:r>
          </a:p>
          <a:p>
            <a:pPr marL="288925" indent="-288925">
              <a:spcBef>
                <a:spcPts val="300"/>
              </a:spcBef>
              <a:spcAft>
                <a:spcPts val="600"/>
              </a:spcAft>
              <a:buFont typeface="Wingdings" panose="05000000000000000000" pitchFamily="2" charset="2"/>
              <a:buChar char="q"/>
              <a:defRPr/>
            </a:pPr>
            <a:r>
              <a:rPr lang="en-US" sz="1400" dirty="0"/>
              <a:t>Azure Stream Analytics</a:t>
            </a:r>
          </a:p>
          <a:p>
            <a:pPr marL="288925" indent="-288925">
              <a:spcBef>
                <a:spcPts val="300"/>
              </a:spcBef>
              <a:spcAft>
                <a:spcPts val="600"/>
              </a:spcAft>
              <a:buFont typeface="Wingdings" panose="05000000000000000000" pitchFamily="2" charset="2"/>
              <a:buChar char="q"/>
              <a:defRPr/>
            </a:pPr>
            <a:r>
              <a:rPr lang="en-US" sz="1400" dirty="0"/>
              <a:t>Azure Storage</a:t>
            </a:r>
          </a:p>
        </p:txBody>
      </p:sp>
      <p:sp>
        <p:nvSpPr>
          <p:cNvPr id="20" name="Graphic 26" descr="Checkmark on Rows and Columns">
            <a:extLst>
              <a:ext uri="{FF2B5EF4-FFF2-40B4-BE49-F238E27FC236}">
                <a16:creationId xmlns:a16="http://schemas.microsoft.com/office/drawing/2014/main" id="{A6D58C0B-F1D4-4714-863A-BC2F0F1C195B}"/>
              </a:ext>
            </a:extLst>
          </p:cNvPr>
          <p:cNvSpPr/>
          <p:nvPr/>
        </p:nvSpPr>
        <p:spPr>
          <a:xfrm>
            <a:off x="1400810" y="371153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12B62408-88E8-4661-BCD3-EDF001718874}"/>
              </a:ext>
              <a:ext uri="{C183D7F6-B498-43B3-948B-1728B52AA6E4}">
                <adec:decorative xmlns:adec="http://schemas.microsoft.com/office/drawing/2017/decorative" val="1"/>
              </a:ext>
            </a:extLst>
          </p:cNvPr>
          <p:cNvCxnSpPr>
            <a:cxnSpLocks/>
          </p:cNvCxnSpPr>
          <p:nvPr/>
        </p:nvCxnSpPr>
        <p:spPr>
          <a:xfrm>
            <a:off x="1376012" y="4323039"/>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17"/>
          </p:nvPr>
        </p:nvSpPr>
        <p:spPr>
          <a:xfrm>
            <a:off x="1376012" y="4383360"/>
            <a:ext cx="10383899" cy="1443714"/>
          </a:xfrm>
        </p:spPr>
        <p:txBody>
          <a:bodyPr/>
          <a:lstStyle/>
          <a:p>
            <a:pPr>
              <a:defRPr/>
            </a:pPr>
            <a:r>
              <a:rPr lang="en-US" sz="1800" dirty="0">
                <a:latin typeface="+mj-lt"/>
              </a:rPr>
              <a:t>Which language would you use to query real-time log data in Azure Synapse Data Explorer?</a:t>
            </a:r>
          </a:p>
          <a:p>
            <a:pPr marL="288925" indent="-288925">
              <a:spcBef>
                <a:spcPts val="300"/>
              </a:spcBef>
              <a:spcAft>
                <a:spcPts val="600"/>
              </a:spcAft>
              <a:buFont typeface="Wingdings" panose="05000000000000000000" pitchFamily="2" charset="2"/>
              <a:buChar char="q"/>
              <a:defRPr/>
            </a:pPr>
            <a:r>
              <a:rPr lang="en-US" sz="1400" dirty="0"/>
              <a:t>SQL</a:t>
            </a:r>
          </a:p>
          <a:p>
            <a:pPr marL="288925" indent="-288925">
              <a:spcBef>
                <a:spcPts val="300"/>
              </a:spcBef>
              <a:spcAft>
                <a:spcPts val="600"/>
              </a:spcAft>
              <a:buFont typeface="Wingdings" panose="05000000000000000000" pitchFamily="2" charset="2"/>
              <a:buChar char="q"/>
              <a:defRPr/>
            </a:pPr>
            <a:r>
              <a:rPr lang="en-US" sz="1400" dirty="0"/>
              <a:t>Python</a:t>
            </a:r>
          </a:p>
          <a:p>
            <a:pPr marL="288925" indent="-288925">
              <a:spcBef>
                <a:spcPts val="300"/>
              </a:spcBef>
              <a:spcAft>
                <a:spcPts val="600"/>
              </a:spcAft>
              <a:buFont typeface="Wingdings" panose="05000000000000000000" pitchFamily="2" charset="2"/>
              <a:buChar char="q"/>
              <a:defRPr/>
            </a:pPr>
            <a:r>
              <a:rPr lang="en-US" sz="1400" dirty="0"/>
              <a:t>KQL</a:t>
            </a:r>
          </a:p>
        </p:txBody>
      </p:sp>
      <p:sp>
        <p:nvSpPr>
          <p:cNvPr id="21" name="Graphic 26" descr="Checkmark on Rows and Columns">
            <a:extLst>
              <a:ext uri="{FF2B5EF4-FFF2-40B4-BE49-F238E27FC236}">
                <a16:creationId xmlns:a16="http://schemas.microsoft.com/office/drawing/2014/main" id="{962197A6-871C-4723-B214-AF9644775C2D}"/>
              </a:ext>
            </a:extLst>
          </p:cNvPr>
          <p:cNvSpPr/>
          <p:nvPr/>
        </p:nvSpPr>
        <p:spPr>
          <a:xfrm>
            <a:off x="1385285" y="550527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D8B354CF-A423-413E-AC59-EB65165DF8F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7" y="1367702"/>
            <a:ext cx="933775" cy="933775"/>
          </a:xfrm>
          <a:prstGeom prst="rect">
            <a:avLst/>
          </a:prstGeom>
        </p:spPr>
      </p:pic>
      <p:pic>
        <p:nvPicPr>
          <p:cNvPr id="4" name="Graphic 3">
            <a:extLst>
              <a:ext uri="{FF2B5EF4-FFF2-40B4-BE49-F238E27FC236}">
                <a16:creationId xmlns:a16="http://schemas.microsoft.com/office/drawing/2014/main" id="{F3154490-1154-405C-8FF8-888A051BD2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2819003"/>
            <a:ext cx="933775" cy="933775"/>
          </a:xfrm>
          <a:prstGeom prst="rect">
            <a:avLst/>
          </a:prstGeom>
        </p:spPr>
      </p:pic>
      <p:pic>
        <p:nvPicPr>
          <p:cNvPr id="5" name="Graphic 4">
            <a:extLst>
              <a:ext uri="{FF2B5EF4-FFF2-40B4-BE49-F238E27FC236}">
                <a16:creationId xmlns:a16="http://schemas.microsoft.com/office/drawing/2014/main" id="{024724A0-8F4C-428B-8FA8-41AFED001D2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4376930"/>
            <a:ext cx="933775" cy="933775"/>
          </a:xfrm>
          <a:prstGeom prst="rect">
            <a:avLst/>
          </a:prstGeom>
        </p:spPr>
      </p:pic>
    </p:spTree>
    <p:extLst>
      <p:ext uri="{BB962C8B-B14F-4D97-AF65-F5344CB8AC3E}">
        <p14:creationId xmlns:p14="http://schemas.microsoft.com/office/powerpoint/2010/main" val="4049059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lnSpc>
                <a:spcPct val="100000"/>
              </a:lnSpc>
            </a:pPr>
            <a:r>
              <a:rPr lang="en-US" sz="2400" dirty="0"/>
              <a:t>3: Data visualization</a:t>
            </a:r>
            <a:endParaRPr lang="en-IN" sz="2400" dirty="0"/>
          </a:p>
        </p:txBody>
      </p:sp>
      <p:grpSp>
        <p:nvGrpSpPr>
          <p:cNvPr id="11" name="Group 10">
            <a:extLst>
              <a:ext uri="{FF2B5EF4-FFF2-40B4-BE49-F238E27FC236}">
                <a16:creationId xmlns:a16="http://schemas.microsoft.com/office/drawing/2014/main" id="{D2DC189E-ACC3-43F5-B642-539C2A6D9679}"/>
              </a:ext>
              <a:ext uri="{C183D7F6-B498-43B3-948B-1728B52AA6E4}">
                <adec:decorative xmlns:adec="http://schemas.microsoft.com/office/drawing/2017/decorative" val="1"/>
              </a:ext>
            </a:extLst>
          </p:cNvPr>
          <p:cNvGrpSpPr/>
          <p:nvPr/>
        </p:nvGrpSpPr>
        <p:grpSpPr>
          <a:xfrm>
            <a:off x="10193708" y="2894352"/>
            <a:ext cx="1048634" cy="1048634"/>
            <a:chOff x="9772878" y="1748741"/>
            <a:chExt cx="629904" cy="629904"/>
          </a:xfrm>
        </p:grpSpPr>
        <p:sp>
          <p:nvSpPr>
            <p:cNvPr id="12" name="Oval 11">
              <a:extLst>
                <a:ext uri="{FF2B5EF4-FFF2-40B4-BE49-F238E27FC236}">
                  <a16:creationId xmlns:a16="http://schemas.microsoft.com/office/drawing/2014/main" id="{8B9C25A7-60F8-46EE-A3B5-4C9B2A38623D}"/>
                </a:ext>
              </a:extLst>
            </p:cNvPr>
            <p:cNvSpPr/>
            <p:nvPr/>
          </p:nvSpPr>
          <p:spPr bwMode="auto">
            <a:xfrm>
              <a:off x="9772878" y="1748741"/>
              <a:ext cx="629904" cy="629904"/>
            </a:xfrm>
            <a:prstGeom prst="ellipse">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path path="circle">
                <a:fillToRect t="100000" r="100000"/>
              </a:path>
              <a:tileRect l="-100000" b="-100000"/>
            </a:gradFill>
            <a:ln w="38100">
              <a:solidFill>
                <a:srgbClr val="59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Bar chart with solid fill">
              <a:extLst>
                <a:ext uri="{FF2B5EF4-FFF2-40B4-BE49-F238E27FC236}">
                  <a16:creationId xmlns:a16="http://schemas.microsoft.com/office/drawing/2014/main" id="{ABD5A7AA-4749-496D-86CD-44D040B4A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849328" y="1823793"/>
              <a:ext cx="270621" cy="270621"/>
            </a:xfrm>
            <a:prstGeom prst="rect">
              <a:avLst/>
            </a:prstGeom>
          </p:spPr>
        </p:pic>
        <p:pic>
          <p:nvPicPr>
            <p:cNvPr id="14" name="Graphic 13" descr="Pie chart with solid fill">
              <a:extLst>
                <a:ext uri="{FF2B5EF4-FFF2-40B4-BE49-F238E27FC236}">
                  <a16:creationId xmlns:a16="http://schemas.microsoft.com/office/drawing/2014/main" id="{2DE39E1F-6269-4BE1-A90A-DC2B1F7D6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8400" y="2033564"/>
              <a:ext cx="270621" cy="270621"/>
            </a:xfrm>
            <a:prstGeom prst="rect">
              <a:avLst/>
            </a:prstGeom>
          </p:spPr>
        </p:pic>
      </p:grpSp>
    </p:spTree>
    <p:extLst>
      <p:ext uri="{BB962C8B-B14F-4D97-AF65-F5344CB8AC3E}">
        <p14:creationId xmlns:p14="http://schemas.microsoft.com/office/powerpoint/2010/main" val="12038071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Introduction to data visualization with Power BI</a:t>
            </a:r>
          </a:p>
        </p:txBody>
      </p:sp>
      <p:grpSp>
        <p:nvGrpSpPr>
          <p:cNvPr id="1037" name="Group 1036">
            <a:extLst>
              <a:ext uri="{FF2B5EF4-FFF2-40B4-BE49-F238E27FC236}">
                <a16:creationId xmlns:a16="http://schemas.microsoft.com/office/drawing/2014/main" id="{5DD813E3-EC61-4CBD-931A-78B470103F9F}"/>
              </a:ext>
              <a:ext uri="{C183D7F6-B498-43B3-948B-1728B52AA6E4}">
                <adec:decorative xmlns:adec="http://schemas.microsoft.com/office/drawing/2017/decorative" val="1"/>
              </a:ext>
            </a:extLst>
          </p:cNvPr>
          <p:cNvGrpSpPr/>
          <p:nvPr/>
        </p:nvGrpSpPr>
        <p:grpSpPr>
          <a:xfrm>
            <a:off x="5358809" y="1934024"/>
            <a:ext cx="6766314" cy="3561810"/>
            <a:chOff x="4189183" y="1853845"/>
            <a:chExt cx="7980352" cy="4200883"/>
          </a:xfrm>
        </p:grpSpPr>
        <p:pic>
          <p:nvPicPr>
            <p:cNvPr id="1028" name="Picture 4" descr="See the source image">
              <a:extLst>
                <a:ext uri="{FF2B5EF4-FFF2-40B4-BE49-F238E27FC236}">
                  <a16:creationId xmlns:a16="http://schemas.microsoft.com/office/drawing/2014/main" id="{B43D3FE6-D61C-45B0-8233-64EDCCBAB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183" y="1853845"/>
              <a:ext cx="592862" cy="59286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69902AAC-5B54-40FB-AD47-F7EF8C80BF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6518" y="4202894"/>
              <a:ext cx="592862" cy="592862"/>
            </a:xfrm>
            <a:prstGeom prst="rect">
              <a:avLst/>
            </a:prstGeom>
          </p:spPr>
        </p:pic>
        <p:pic>
          <p:nvPicPr>
            <p:cNvPr id="8" name="Graphic 7">
              <a:extLst>
                <a:ext uri="{FF2B5EF4-FFF2-40B4-BE49-F238E27FC236}">
                  <a16:creationId xmlns:a16="http://schemas.microsoft.com/office/drawing/2014/main" id="{3BD4B04D-5286-46F2-8451-BF7CE3927E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48624" y="2664275"/>
              <a:ext cx="592862" cy="592862"/>
            </a:xfrm>
            <a:prstGeom prst="rect">
              <a:avLst/>
            </a:prstGeom>
          </p:spPr>
        </p:pic>
        <p:pic>
          <p:nvPicPr>
            <p:cNvPr id="10" name="Graphic 9">
              <a:extLst>
                <a:ext uri="{FF2B5EF4-FFF2-40B4-BE49-F238E27FC236}">
                  <a16:creationId xmlns:a16="http://schemas.microsoft.com/office/drawing/2014/main" id="{EB94D7C1-BD8D-4F76-BC36-AFB09E8F8D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48624" y="3474705"/>
              <a:ext cx="592862" cy="592862"/>
            </a:xfrm>
            <a:prstGeom prst="rect">
              <a:avLst/>
            </a:prstGeom>
          </p:spPr>
        </p:pic>
        <p:pic>
          <p:nvPicPr>
            <p:cNvPr id="14" name="Graphic 13" descr="Cloud with solid fill">
              <a:extLst>
                <a:ext uri="{FF2B5EF4-FFF2-40B4-BE49-F238E27FC236}">
                  <a16:creationId xmlns:a16="http://schemas.microsoft.com/office/drawing/2014/main" id="{F600CA02-1E86-4E87-8044-187C6CEDF2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03084" y="4788374"/>
              <a:ext cx="768209" cy="768209"/>
            </a:xfrm>
            <a:prstGeom prst="rect">
              <a:avLst/>
            </a:prstGeom>
          </p:spPr>
        </p:pic>
        <p:pic>
          <p:nvPicPr>
            <p:cNvPr id="16" name="Graphic 15" descr="Document with solid fill">
              <a:extLst>
                <a:ext uri="{FF2B5EF4-FFF2-40B4-BE49-F238E27FC236}">
                  <a16:creationId xmlns:a16="http://schemas.microsoft.com/office/drawing/2014/main" id="{57EE1B12-CE64-4B33-B919-C9FFCFB971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6519" y="5461866"/>
              <a:ext cx="592862" cy="592862"/>
            </a:xfrm>
            <a:prstGeom prst="rect">
              <a:avLst/>
            </a:prstGeom>
          </p:spPr>
        </p:pic>
        <p:grpSp>
          <p:nvGrpSpPr>
            <p:cNvPr id="34" name="Group 33">
              <a:extLst>
                <a:ext uri="{FF2B5EF4-FFF2-40B4-BE49-F238E27FC236}">
                  <a16:creationId xmlns:a16="http://schemas.microsoft.com/office/drawing/2014/main" id="{5FD67FEA-10AC-490F-85EC-F79A90663CE7}"/>
                </a:ext>
              </a:extLst>
            </p:cNvPr>
            <p:cNvGrpSpPr/>
            <p:nvPr/>
          </p:nvGrpSpPr>
          <p:grpSpPr>
            <a:xfrm>
              <a:off x="5726799" y="3151071"/>
              <a:ext cx="1633263" cy="1633263"/>
              <a:chOff x="5073436" y="3412843"/>
              <a:chExt cx="1633263" cy="1633263"/>
            </a:xfrm>
          </p:grpSpPr>
          <p:pic>
            <p:nvPicPr>
              <p:cNvPr id="26" name="Graphic 25" descr="Browser window with solid fill">
                <a:extLst>
                  <a:ext uri="{FF2B5EF4-FFF2-40B4-BE49-F238E27FC236}">
                    <a16:creationId xmlns:a16="http://schemas.microsoft.com/office/drawing/2014/main" id="{BF51D3FE-F88D-455B-9144-97F166B7995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73436" y="3412843"/>
                <a:ext cx="1633263" cy="1633263"/>
              </a:xfrm>
              <a:prstGeom prst="rect">
                <a:avLst/>
              </a:prstGeom>
            </p:spPr>
          </p:pic>
          <p:pic>
            <p:nvPicPr>
              <p:cNvPr id="17" name="Graphic 16" descr="Cube with solid fill">
                <a:extLst>
                  <a:ext uri="{FF2B5EF4-FFF2-40B4-BE49-F238E27FC236}">
                    <a16:creationId xmlns:a16="http://schemas.microsoft.com/office/drawing/2014/main" id="{5E0B11E6-05CB-4348-89AC-95BA627C93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4305" y="4062881"/>
                <a:ext cx="494339" cy="494339"/>
              </a:xfrm>
              <a:prstGeom prst="rect">
                <a:avLst/>
              </a:prstGeom>
            </p:spPr>
          </p:pic>
          <p:grpSp>
            <p:nvGrpSpPr>
              <p:cNvPr id="33" name="Group 32">
                <a:extLst>
                  <a:ext uri="{FF2B5EF4-FFF2-40B4-BE49-F238E27FC236}">
                    <a16:creationId xmlns:a16="http://schemas.microsoft.com/office/drawing/2014/main" id="{CC0F1B80-5011-4E8E-907C-7E54A58A4A4D}"/>
                  </a:ext>
                </a:extLst>
              </p:cNvPr>
              <p:cNvGrpSpPr/>
              <p:nvPr/>
            </p:nvGrpSpPr>
            <p:grpSpPr>
              <a:xfrm>
                <a:off x="6009382" y="4005968"/>
                <a:ext cx="332457" cy="636539"/>
                <a:chOff x="9266297" y="2829895"/>
                <a:chExt cx="724233" cy="1386655"/>
              </a:xfrm>
            </p:grpSpPr>
            <p:pic>
              <p:nvPicPr>
                <p:cNvPr id="18" name="Graphic 17" descr="Pie chart outline">
                  <a:extLst>
                    <a:ext uri="{FF2B5EF4-FFF2-40B4-BE49-F238E27FC236}">
                      <a16:creationId xmlns:a16="http://schemas.microsoft.com/office/drawing/2014/main" id="{4D777EDF-F50B-4D2E-8C61-03D54B11AF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66297" y="3492318"/>
                  <a:ext cx="724233" cy="724232"/>
                </a:xfrm>
                <a:prstGeom prst="rect">
                  <a:avLst/>
                </a:prstGeom>
              </p:spPr>
            </p:pic>
            <p:pic>
              <p:nvPicPr>
                <p:cNvPr id="20" name="Graphic 19" descr="Bar chart with solid fill">
                  <a:extLst>
                    <a:ext uri="{FF2B5EF4-FFF2-40B4-BE49-F238E27FC236}">
                      <a16:creationId xmlns:a16="http://schemas.microsoft.com/office/drawing/2014/main" id="{862F1E0B-8993-433F-833F-6DC5624261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66297" y="2829895"/>
                  <a:ext cx="717328" cy="717329"/>
                </a:xfrm>
                <a:prstGeom prst="rect">
                  <a:avLst/>
                </a:prstGeom>
              </p:spPr>
            </p:pic>
          </p:grpSp>
        </p:grpSp>
        <p:sp>
          <p:nvSpPr>
            <p:cNvPr id="35" name="TextBox 34">
              <a:extLst>
                <a:ext uri="{FF2B5EF4-FFF2-40B4-BE49-F238E27FC236}">
                  <a16:creationId xmlns:a16="http://schemas.microsoft.com/office/drawing/2014/main" id="{88911BF6-FFE6-418C-96D0-7B5E652F2F30}"/>
                </a:ext>
              </a:extLst>
            </p:cNvPr>
            <p:cNvSpPr txBox="1"/>
            <p:nvPr/>
          </p:nvSpPr>
          <p:spPr>
            <a:xfrm>
              <a:off x="5362391" y="4466309"/>
              <a:ext cx="2306557" cy="609839"/>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Power BI Desktop</a:t>
              </a:r>
            </a:p>
          </p:txBody>
        </p:sp>
        <p:sp>
          <p:nvSpPr>
            <p:cNvPr id="38" name="TextBox 37">
              <a:extLst>
                <a:ext uri="{FF2B5EF4-FFF2-40B4-BE49-F238E27FC236}">
                  <a16:creationId xmlns:a16="http://schemas.microsoft.com/office/drawing/2014/main" id="{0434576B-515D-4362-8060-75041A5AEF42}"/>
                </a:ext>
              </a:extLst>
            </p:cNvPr>
            <p:cNvSpPr txBox="1"/>
            <p:nvPr/>
          </p:nvSpPr>
          <p:spPr>
            <a:xfrm>
              <a:off x="7626853" y="4261919"/>
              <a:ext cx="2187674" cy="609839"/>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Power BI Service</a:t>
              </a:r>
            </a:p>
          </p:txBody>
        </p:sp>
        <p:sp>
          <p:nvSpPr>
            <p:cNvPr id="39" name="TextBox 38">
              <a:extLst>
                <a:ext uri="{FF2B5EF4-FFF2-40B4-BE49-F238E27FC236}">
                  <a16:creationId xmlns:a16="http://schemas.microsoft.com/office/drawing/2014/main" id="{78BF1B5C-2803-4E20-9302-EC7A4D05CDDF}"/>
                </a:ext>
              </a:extLst>
            </p:cNvPr>
            <p:cNvSpPr txBox="1"/>
            <p:nvPr/>
          </p:nvSpPr>
          <p:spPr>
            <a:xfrm>
              <a:off x="9560480" y="5392876"/>
              <a:ext cx="2609055" cy="609839"/>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Power BI Phone App</a:t>
              </a:r>
            </a:p>
          </p:txBody>
        </p:sp>
        <p:grpSp>
          <p:nvGrpSpPr>
            <p:cNvPr id="53" name="Group 52">
              <a:extLst>
                <a:ext uri="{FF2B5EF4-FFF2-40B4-BE49-F238E27FC236}">
                  <a16:creationId xmlns:a16="http://schemas.microsoft.com/office/drawing/2014/main" id="{8815EC76-945A-4875-9B53-4A6BB482F85E}"/>
                </a:ext>
              </a:extLst>
            </p:cNvPr>
            <p:cNvGrpSpPr/>
            <p:nvPr/>
          </p:nvGrpSpPr>
          <p:grpSpPr>
            <a:xfrm>
              <a:off x="10115525" y="2229737"/>
              <a:ext cx="1517078" cy="1517078"/>
              <a:chOff x="9985725" y="1044347"/>
              <a:chExt cx="1517078" cy="1517078"/>
            </a:xfrm>
          </p:grpSpPr>
          <p:pic>
            <p:nvPicPr>
              <p:cNvPr id="44" name="Graphic 43" descr="Browser window outline">
                <a:extLst>
                  <a:ext uri="{FF2B5EF4-FFF2-40B4-BE49-F238E27FC236}">
                    <a16:creationId xmlns:a16="http://schemas.microsoft.com/office/drawing/2014/main" id="{D78D8BC2-53B6-4D9A-899E-4EA24D1759D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85725" y="1044347"/>
                <a:ext cx="1517078" cy="1517078"/>
              </a:xfrm>
              <a:prstGeom prst="rect">
                <a:avLst/>
              </a:prstGeom>
            </p:spPr>
          </p:pic>
          <p:pic>
            <p:nvPicPr>
              <p:cNvPr id="1030" name="Picture 6" descr="See the source image">
                <a:extLst>
                  <a:ext uri="{FF2B5EF4-FFF2-40B4-BE49-F238E27FC236}">
                    <a16:creationId xmlns:a16="http://schemas.microsoft.com/office/drawing/2014/main" id="{B72291C2-767A-4225-856F-26E78D687D7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160452" y="1359256"/>
                <a:ext cx="167396" cy="167396"/>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descr="Pie chart outline">
                <a:extLst>
                  <a:ext uri="{FF2B5EF4-FFF2-40B4-BE49-F238E27FC236}">
                    <a16:creationId xmlns:a16="http://schemas.microsoft.com/office/drawing/2014/main" id="{49ACE9F6-3C6D-47D4-A48D-A613A6381E8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67998" y="1916803"/>
                <a:ext cx="332457" cy="332456"/>
              </a:xfrm>
              <a:prstGeom prst="rect">
                <a:avLst/>
              </a:prstGeom>
            </p:spPr>
          </p:pic>
          <p:pic>
            <p:nvPicPr>
              <p:cNvPr id="52" name="Graphic 51" descr="Bar chart with solid fill">
                <a:extLst>
                  <a:ext uri="{FF2B5EF4-FFF2-40B4-BE49-F238E27FC236}">
                    <a16:creationId xmlns:a16="http://schemas.microsoft.com/office/drawing/2014/main" id="{5C4CED0F-5863-4F77-91D5-AF45E00D182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67998" y="1612720"/>
                <a:ext cx="329287" cy="329287"/>
              </a:xfrm>
              <a:prstGeom prst="rect">
                <a:avLst/>
              </a:prstGeom>
            </p:spPr>
          </p:pic>
        </p:grpSp>
        <p:pic>
          <p:nvPicPr>
            <p:cNvPr id="59" name="Picture 8" descr="See the source image">
              <a:extLst>
                <a:ext uri="{FF2B5EF4-FFF2-40B4-BE49-F238E27FC236}">
                  <a16:creationId xmlns:a16="http://schemas.microsoft.com/office/drawing/2014/main" id="{5E23EBDC-70C4-43C4-AFE8-9B1E6162460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97732" y="3475648"/>
              <a:ext cx="183483" cy="191128"/>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2AE77F32-7CAE-44AB-B472-7CC59B916F67}"/>
                </a:ext>
              </a:extLst>
            </p:cNvPr>
            <p:cNvGrpSpPr/>
            <p:nvPr/>
          </p:nvGrpSpPr>
          <p:grpSpPr>
            <a:xfrm>
              <a:off x="8027419" y="3193609"/>
              <a:ext cx="1545083" cy="1545083"/>
              <a:chOff x="7810505" y="3368753"/>
              <a:chExt cx="1545083" cy="1545083"/>
            </a:xfrm>
          </p:grpSpPr>
          <p:pic>
            <p:nvPicPr>
              <p:cNvPr id="28" name="Graphic 27" descr="Cloud outline">
                <a:extLst>
                  <a:ext uri="{FF2B5EF4-FFF2-40B4-BE49-F238E27FC236}">
                    <a16:creationId xmlns:a16="http://schemas.microsoft.com/office/drawing/2014/main" id="{EDBC2C4D-8570-4AD6-A839-C074B9CA16F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0505" y="3368753"/>
                <a:ext cx="1545083" cy="1545083"/>
              </a:xfrm>
              <a:prstGeom prst="rect">
                <a:avLst/>
              </a:prstGeom>
            </p:spPr>
          </p:pic>
          <p:pic>
            <p:nvPicPr>
              <p:cNvPr id="60" name="Picture 8" descr="See the source image">
                <a:extLst>
                  <a:ext uri="{FF2B5EF4-FFF2-40B4-BE49-F238E27FC236}">
                    <a16:creationId xmlns:a16="http://schemas.microsoft.com/office/drawing/2014/main" id="{34114B5D-DF3C-4B64-A4BA-9D2B35AEDCD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60110" y="4012140"/>
                <a:ext cx="384474" cy="4004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D44D6844-E105-4840-B1DA-C6F125F9B901}"/>
                </a:ext>
              </a:extLst>
            </p:cNvPr>
            <p:cNvGrpSpPr/>
            <p:nvPr/>
          </p:nvGrpSpPr>
          <p:grpSpPr>
            <a:xfrm>
              <a:off x="10271222" y="4295448"/>
              <a:ext cx="1158459" cy="1158459"/>
              <a:chOff x="9936615" y="5040963"/>
              <a:chExt cx="1465100" cy="1465100"/>
            </a:xfrm>
          </p:grpSpPr>
          <p:sp>
            <p:nvSpPr>
              <p:cNvPr id="55" name="Rectangle 54">
                <a:extLst>
                  <a:ext uri="{FF2B5EF4-FFF2-40B4-BE49-F238E27FC236}">
                    <a16:creationId xmlns:a16="http://schemas.microsoft.com/office/drawing/2014/main" id="{0157DD82-2A67-40AA-B111-923864A0BD24}"/>
                  </a:ext>
                </a:extLst>
              </p:cNvPr>
              <p:cNvSpPr/>
              <p:nvPr/>
            </p:nvSpPr>
            <p:spPr bwMode="auto">
              <a:xfrm>
                <a:off x="10473070" y="5438560"/>
                <a:ext cx="424215" cy="799511"/>
              </a:xfrm>
              <a:prstGeom prst="rect">
                <a:avLst/>
              </a:prstGeom>
              <a:solidFill>
                <a:schemeClr val="bg2">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descr="Smart Phone with solid fill">
                <a:extLst>
                  <a:ext uri="{FF2B5EF4-FFF2-40B4-BE49-F238E27FC236}">
                    <a16:creationId xmlns:a16="http://schemas.microsoft.com/office/drawing/2014/main" id="{84B05927-9616-4DC2-B4E4-EC8FD1153DE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36615" y="5040963"/>
                <a:ext cx="1465100" cy="1465100"/>
              </a:xfrm>
              <a:prstGeom prst="rect">
                <a:avLst/>
              </a:prstGeom>
            </p:spPr>
          </p:pic>
          <p:pic>
            <p:nvPicPr>
              <p:cNvPr id="36" name="Graphic 35" descr="Pie chart outline">
                <a:extLst>
                  <a:ext uri="{FF2B5EF4-FFF2-40B4-BE49-F238E27FC236}">
                    <a16:creationId xmlns:a16="http://schemas.microsoft.com/office/drawing/2014/main" id="{E3C1B6D2-BCA8-417B-8A55-85589A0BE9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512316" y="5905615"/>
                <a:ext cx="332457" cy="332456"/>
              </a:xfrm>
              <a:prstGeom prst="rect">
                <a:avLst/>
              </a:prstGeom>
            </p:spPr>
          </p:pic>
          <p:pic>
            <p:nvPicPr>
              <p:cNvPr id="37" name="Graphic 36" descr="Bar chart with solid fill">
                <a:extLst>
                  <a:ext uri="{FF2B5EF4-FFF2-40B4-BE49-F238E27FC236}">
                    <a16:creationId xmlns:a16="http://schemas.microsoft.com/office/drawing/2014/main" id="{B3EADAE2-4EE4-4318-98B7-3A6DBCBD16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12316" y="5601532"/>
                <a:ext cx="329287" cy="329287"/>
              </a:xfrm>
              <a:prstGeom prst="rect">
                <a:avLst/>
              </a:prstGeom>
            </p:spPr>
          </p:pic>
          <p:pic>
            <p:nvPicPr>
              <p:cNvPr id="61" name="Picture 8" descr="See the source image">
                <a:extLst>
                  <a:ext uri="{FF2B5EF4-FFF2-40B4-BE49-F238E27FC236}">
                    <a16:creationId xmlns:a16="http://schemas.microsoft.com/office/drawing/2014/main" id="{D8D9265D-97F8-4B58-8618-62966AA63E7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567998" y="5333540"/>
                <a:ext cx="201640" cy="210041"/>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Right Brace 57">
              <a:extLst>
                <a:ext uri="{FF2B5EF4-FFF2-40B4-BE49-F238E27FC236}">
                  <a16:creationId xmlns:a16="http://schemas.microsoft.com/office/drawing/2014/main" id="{EB73C114-A607-432E-BA79-DFDA22C7D550}"/>
                </a:ext>
              </a:extLst>
            </p:cNvPr>
            <p:cNvSpPr/>
            <p:nvPr/>
          </p:nvSpPr>
          <p:spPr>
            <a:xfrm>
              <a:off x="4971293" y="2150276"/>
              <a:ext cx="746698" cy="3647588"/>
            </a:xfrm>
            <a:prstGeom prst="rightBrac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25" name="Connector: Elbow 1024">
              <a:extLst>
                <a:ext uri="{FF2B5EF4-FFF2-40B4-BE49-F238E27FC236}">
                  <a16:creationId xmlns:a16="http://schemas.microsoft.com/office/drawing/2014/main" id="{C3644812-1348-4E0A-81CB-9DD6DEE28590}"/>
                </a:ext>
              </a:extLst>
            </p:cNvPr>
            <p:cNvCxnSpPr>
              <a:stCxn id="28" idx="3"/>
              <a:endCxn id="44" idx="1"/>
            </p:cNvCxnSpPr>
            <p:nvPr/>
          </p:nvCxnSpPr>
          <p:spPr>
            <a:xfrm flipV="1">
              <a:off x="9572502" y="2988276"/>
              <a:ext cx="543023" cy="977875"/>
            </a:xfrm>
            <a:prstGeom prst="bentConnector3">
              <a:avLst>
                <a:gd name="adj1" fmla="val 62727"/>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E2434908-94C4-4F7F-82D0-372FC1E86361}"/>
                </a:ext>
              </a:extLst>
            </p:cNvPr>
            <p:cNvCxnSpPr>
              <a:cxnSpLocks/>
              <a:stCxn id="28" idx="3"/>
              <a:endCxn id="31" idx="1"/>
            </p:cNvCxnSpPr>
            <p:nvPr/>
          </p:nvCxnSpPr>
          <p:spPr>
            <a:xfrm>
              <a:off x="9572502" y="3966151"/>
              <a:ext cx="698720" cy="908527"/>
            </a:xfrm>
            <a:prstGeom prst="bentConnector3">
              <a:avLst>
                <a:gd name="adj1" fmla="val 48478"/>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6E83231D-EC9F-4233-88B7-8B26316753C9}"/>
                </a:ext>
              </a:extLst>
            </p:cNvPr>
            <p:cNvCxnSpPr>
              <a:stCxn id="26" idx="3"/>
              <a:endCxn id="28" idx="1"/>
            </p:cNvCxnSpPr>
            <p:nvPr/>
          </p:nvCxnSpPr>
          <p:spPr>
            <a:xfrm flipV="1">
              <a:off x="7360062" y="3966151"/>
              <a:ext cx="667357" cy="1552"/>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3383A75-A5FB-479D-BFBE-557ED03ED10D}"/>
                </a:ext>
              </a:extLst>
            </p:cNvPr>
            <p:cNvSpPr txBox="1"/>
            <p:nvPr/>
          </p:nvSpPr>
          <p:spPr>
            <a:xfrm>
              <a:off x="10055869" y="3429000"/>
              <a:ext cx="1842674" cy="609839"/>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Web Browser</a:t>
              </a:r>
            </a:p>
          </p:txBody>
        </p:sp>
      </p:grpSp>
      <p:sp>
        <p:nvSpPr>
          <p:cNvPr id="81" name="Rectangle 80">
            <a:extLst>
              <a:ext uri="{FF2B5EF4-FFF2-40B4-BE49-F238E27FC236}">
                <a16:creationId xmlns:a16="http://schemas.microsoft.com/office/drawing/2014/main" id="{26C6BA29-74BC-43F0-8A52-12FF47A66021}"/>
              </a:ext>
              <a:ext uri="{C183D7F6-B498-43B3-948B-1728B52AA6E4}">
                <adec:decorative xmlns:adec="http://schemas.microsoft.com/office/drawing/2017/decorative" val="1"/>
              </a:ext>
            </a:extLst>
          </p:cNvPr>
          <p:cNvSpPr/>
          <p:nvPr/>
        </p:nvSpPr>
        <p:spPr bwMode="auto">
          <a:xfrm>
            <a:off x="527645" y="1571152"/>
            <a:ext cx="4522119" cy="420408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A7E2EF90-6D0C-40C4-94CC-BE5A403D8481}"/>
              </a:ext>
            </a:extLst>
          </p:cNvPr>
          <p:cNvSpPr txBox="1"/>
          <p:nvPr/>
        </p:nvSpPr>
        <p:spPr>
          <a:xfrm>
            <a:off x="500124" y="1618666"/>
            <a:ext cx="4483254" cy="405649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1800" b="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Start with Power BI Desktop</a:t>
            </a:r>
          </a:p>
          <a:p>
            <a:pPr marL="800083" lvl="1" indent="-342900">
              <a:lnSpc>
                <a:spcPct val="90000"/>
              </a:lnSpc>
              <a:spcAft>
                <a:spcPts val="600"/>
              </a:spcAft>
              <a:buFont typeface="Arial"/>
              <a:buChar char="•"/>
              <a:defRPr/>
            </a:pPr>
            <a:r>
              <a:rPr kumimoji="0" lang="en-US" sz="1800" b="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Import data from one or more sources</a:t>
            </a:r>
          </a:p>
          <a:p>
            <a:pPr marL="800083" lvl="1" indent="-342900">
              <a:lnSpc>
                <a:spcPct val="90000"/>
              </a:lnSpc>
              <a:spcAft>
                <a:spcPts val="600"/>
              </a:spcAft>
              <a:buFont typeface="Arial"/>
              <a:buChar char="•"/>
              <a:defRPr/>
            </a:pPr>
            <a:r>
              <a:rPr lang="en-US" sz="1800" dirty="0">
                <a:gradFill>
                  <a:gsLst>
                    <a:gs pos="2917">
                      <a:srgbClr val="000000"/>
                    </a:gs>
                    <a:gs pos="30000">
                      <a:srgbClr val="000000"/>
                    </a:gs>
                  </a:gsLst>
                  <a:lin ang="5400000" scaled="0"/>
                </a:gradFill>
                <a:latin typeface="Segoe UI"/>
              </a:rPr>
              <a:t>Define a data model</a:t>
            </a:r>
          </a:p>
          <a:p>
            <a:pPr marL="800083" lvl="1" indent="-342900">
              <a:lnSpc>
                <a:spcPct val="90000"/>
              </a:lnSpc>
              <a:spcAft>
                <a:spcPts val="600"/>
              </a:spcAft>
              <a:buFont typeface="Arial"/>
              <a:buChar char="•"/>
              <a:defRPr/>
            </a:pPr>
            <a:r>
              <a:rPr lang="en-US" sz="1800" dirty="0">
                <a:gradFill>
                  <a:gsLst>
                    <a:gs pos="2917">
                      <a:srgbClr val="000000"/>
                    </a:gs>
                    <a:gs pos="30000">
                      <a:srgbClr val="000000"/>
                    </a:gs>
                  </a:gsLst>
                  <a:lin ang="5400000" scaled="0"/>
                </a:gradFill>
                <a:latin typeface="Segoe UI"/>
              </a:rPr>
              <a:t>Create visualizations in a report</a:t>
            </a:r>
          </a:p>
          <a:p>
            <a:pPr marL="342900" indent="-342900">
              <a:lnSpc>
                <a:spcPct val="90000"/>
              </a:lnSpc>
              <a:spcAft>
                <a:spcPts val="600"/>
              </a:spcAft>
              <a:buFont typeface="Arial"/>
              <a:buChar char="•"/>
              <a:defRPr/>
            </a:pPr>
            <a:r>
              <a:rPr kumimoji="0" lang="en-US" sz="1800" b="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Publish to Power BI Service</a:t>
            </a:r>
          </a:p>
          <a:p>
            <a:pPr marL="800083" lvl="1" indent="-342900">
              <a:lnSpc>
                <a:spcPct val="90000"/>
              </a:lnSpc>
              <a:spcAft>
                <a:spcPts val="600"/>
              </a:spcAft>
              <a:buFont typeface="Arial"/>
              <a:buChar char="•"/>
              <a:defRPr/>
            </a:pPr>
            <a:r>
              <a:rPr lang="en-US" sz="1800" dirty="0">
                <a:gradFill>
                  <a:gsLst>
                    <a:gs pos="2917">
                      <a:srgbClr val="000000"/>
                    </a:gs>
                    <a:gs pos="30000">
                      <a:srgbClr val="000000"/>
                    </a:gs>
                  </a:gsLst>
                  <a:lin ang="5400000" scaled="0"/>
                </a:gradFill>
                <a:latin typeface="Segoe UI"/>
              </a:rPr>
              <a:t>Schedule data refresh</a:t>
            </a:r>
          </a:p>
          <a:p>
            <a:pPr marL="800083" lvl="1" indent="-342900">
              <a:lnSpc>
                <a:spcPct val="90000"/>
              </a:lnSpc>
              <a:spcAft>
                <a:spcPts val="600"/>
              </a:spcAft>
              <a:buFont typeface="Arial"/>
              <a:buChar char="•"/>
              <a:defRPr/>
            </a:pPr>
            <a:r>
              <a:rPr lang="en-US" sz="1800" dirty="0">
                <a:gradFill>
                  <a:gsLst>
                    <a:gs pos="2917">
                      <a:srgbClr val="000000"/>
                    </a:gs>
                    <a:gs pos="30000">
                      <a:srgbClr val="000000"/>
                    </a:gs>
                  </a:gsLst>
                  <a:lin ang="5400000" scaled="0"/>
                </a:gradFill>
                <a:latin typeface="Segoe UI"/>
              </a:rPr>
              <a:t>Create dashboards and apps</a:t>
            </a:r>
          </a:p>
          <a:p>
            <a:pPr marL="800083" lvl="1" indent="-342900">
              <a:lnSpc>
                <a:spcPct val="90000"/>
              </a:lnSpc>
              <a:spcAft>
                <a:spcPts val="600"/>
              </a:spcAft>
              <a:buFont typeface="Arial"/>
              <a:buChar char="•"/>
              <a:defRPr/>
            </a:pPr>
            <a:r>
              <a:rPr kumimoji="0" lang="en-US" sz="1800" b="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Share with other users</a:t>
            </a:r>
          </a:p>
          <a:p>
            <a:pPr marL="342900" indent="-342900">
              <a:lnSpc>
                <a:spcPct val="90000"/>
              </a:lnSpc>
              <a:spcAft>
                <a:spcPts val="600"/>
              </a:spcAft>
              <a:buFont typeface="Arial"/>
              <a:buChar char="•"/>
              <a:defRPr/>
            </a:pPr>
            <a:r>
              <a:rPr lang="en-US" sz="1800" dirty="0">
                <a:gradFill>
                  <a:gsLst>
                    <a:gs pos="2917">
                      <a:srgbClr val="000000"/>
                    </a:gs>
                    <a:gs pos="30000">
                      <a:srgbClr val="000000"/>
                    </a:gs>
                  </a:gsLst>
                  <a:lin ang="5400000" scaled="0"/>
                </a:gradFill>
                <a:latin typeface="Segoe UI"/>
              </a:rPr>
              <a:t>Interact with published reports</a:t>
            </a:r>
          </a:p>
          <a:p>
            <a:pPr marL="800083" lvl="1" indent="-342900">
              <a:lnSpc>
                <a:spcPct val="90000"/>
              </a:lnSpc>
              <a:spcAft>
                <a:spcPts val="600"/>
              </a:spcAft>
              <a:buFont typeface="Arial"/>
              <a:buChar char="•"/>
              <a:defRPr/>
            </a:pPr>
            <a:r>
              <a:rPr kumimoji="0" lang="en-US" sz="1800" b="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Web browser</a:t>
            </a:r>
          </a:p>
          <a:p>
            <a:pPr marL="800083" lvl="1" indent="-342900">
              <a:lnSpc>
                <a:spcPct val="90000"/>
              </a:lnSpc>
              <a:spcAft>
                <a:spcPts val="600"/>
              </a:spcAft>
              <a:buFont typeface="Arial"/>
              <a:buChar char="•"/>
              <a:defRPr/>
            </a:pPr>
            <a:r>
              <a:rPr lang="en-US" sz="1800" dirty="0">
                <a:gradFill>
                  <a:gsLst>
                    <a:gs pos="2917">
                      <a:srgbClr val="000000"/>
                    </a:gs>
                    <a:gs pos="30000">
                      <a:srgbClr val="000000"/>
                    </a:gs>
                  </a:gsLst>
                  <a:lin ang="5400000" scaled="0"/>
                </a:gradFill>
                <a:latin typeface="Segoe UI"/>
              </a:rPr>
              <a:t>Power BI phone app</a:t>
            </a:r>
            <a:endParaRPr kumimoji="0" lang="en-US" sz="1800" b="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263625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Connector: Elbow 53">
            <a:extLst>
              <a:ext uri="{FF2B5EF4-FFF2-40B4-BE49-F238E27FC236}">
                <a16:creationId xmlns:a16="http://schemas.microsoft.com/office/drawing/2014/main" id="{B304C86A-363A-4003-A476-5EDA98AB2386}"/>
              </a:ext>
              <a:ext uri="{C183D7F6-B498-43B3-948B-1728B52AA6E4}">
                <adec:decorative xmlns:adec="http://schemas.microsoft.com/office/drawing/2017/decorative" val="1"/>
              </a:ext>
            </a:extLst>
          </p:cNvPr>
          <p:cNvCxnSpPr>
            <a:cxnSpLocks/>
            <a:endCxn id="37" idx="0"/>
          </p:cNvCxnSpPr>
          <p:nvPr/>
        </p:nvCxnSpPr>
        <p:spPr>
          <a:xfrm>
            <a:off x="2500002" y="4024957"/>
            <a:ext cx="0" cy="251275"/>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Analytical data modeling</a:t>
            </a:r>
            <a:br>
              <a:rPr lang="en-US" dirty="0"/>
            </a:br>
            <a:endParaRPr lang="en-US" dirty="0"/>
          </a:p>
        </p:txBody>
      </p:sp>
      <p:grpSp>
        <p:nvGrpSpPr>
          <p:cNvPr id="6" name="Group 5">
            <a:extLst>
              <a:ext uri="{FF2B5EF4-FFF2-40B4-BE49-F238E27FC236}">
                <a16:creationId xmlns:a16="http://schemas.microsoft.com/office/drawing/2014/main" id="{917ACEEA-26B3-48FD-9364-37558F2067B3}"/>
              </a:ext>
              <a:ext uri="{C183D7F6-B498-43B3-948B-1728B52AA6E4}">
                <adec:decorative xmlns:adec="http://schemas.microsoft.com/office/drawing/2017/decorative" val="1"/>
              </a:ext>
            </a:extLst>
          </p:cNvPr>
          <p:cNvGrpSpPr/>
          <p:nvPr/>
        </p:nvGrpSpPr>
        <p:grpSpPr>
          <a:xfrm>
            <a:off x="8146046" y="501756"/>
            <a:ext cx="3593875" cy="3989122"/>
            <a:chOff x="8150085" y="833923"/>
            <a:chExt cx="3593875" cy="3989122"/>
          </a:xfrm>
        </p:grpSpPr>
        <p:grpSp>
          <p:nvGrpSpPr>
            <p:cNvPr id="26" name="Group 25">
              <a:extLst>
                <a:ext uri="{FF2B5EF4-FFF2-40B4-BE49-F238E27FC236}">
                  <a16:creationId xmlns:a16="http://schemas.microsoft.com/office/drawing/2014/main" id="{5CCDB83B-E586-49D4-BF0B-685CFBF91350}"/>
                </a:ext>
              </a:extLst>
            </p:cNvPr>
            <p:cNvGrpSpPr/>
            <p:nvPr/>
          </p:nvGrpSpPr>
          <p:grpSpPr>
            <a:xfrm>
              <a:off x="8150085" y="1861112"/>
              <a:ext cx="3212206" cy="2961933"/>
              <a:chOff x="7477449" y="1366284"/>
              <a:chExt cx="3212206" cy="2961933"/>
            </a:xfrm>
          </p:grpSpPr>
          <p:grpSp>
            <p:nvGrpSpPr>
              <p:cNvPr id="8" name="Group 7">
                <a:extLst>
                  <a:ext uri="{FF2B5EF4-FFF2-40B4-BE49-F238E27FC236}">
                    <a16:creationId xmlns:a16="http://schemas.microsoft.com/office/drawing/2014/main" id="{C2478D7B-FBCD-4F05-988F-229312ECDE0C}"/>
                  </a:ext>
                </a:extLst>
              </p:cNvPr>
              <p:cNvGrpSpPr/>
              <p:nvPr/>
            </p:nvGrpSpPr>
            <p:grpSpPr>
              <a:xfrm>
                <a:off x="8080744" y="1366284"/>
                <a:ext cx="2307265" cy="2286000"/>
                <a:chOff x="8080744" y="1366284"/>
                <a:chExt cx="2307265" cy="2286000"/>
              </a:xfrm>
            </p:grpSpPr>
            <p:sp>
              <p:nvSpPr>
                <p:cNvPr id="2" name="Cube 1">
                  <a:extLst>
                    <a:ext uri="{FF2B5EF4-FFF2-40B4-BE49-F238E27FC236}">
                      <a16:creationId xmlns:a16="http://schemas.microsoft.com/office/drawing/2014/main" id="{E740521A-2811-4141-9015-C607967EA422}"/>
                    </a:ext>
                  </a:extLst>
                </p:cNvPr>
                <p:cNvSpPr/>
                <p:nvPr/>
              </p:nvSpPr>
              <p:spPr bwMode="auto">
                <a:xfrm>
                  <a:off x="8080744" y="1366284"/>
                  <a:ext cx="2307265" cy="2286000"/>
                </a:xfrm>
                <a:prstGeom prst="cub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7D1A74FD-80C5-465E-99DA-4E379B872A22}"/>
                    </a:ext>
                  </a:extLst>
                </p:cNvPr>
                <p:cNvSpPr/>
                <p:nvPr/>
              </p:nvSpPr>
              <p:spPr bwMode="auto">
                <a:xfrm>
                  <a:off x="8654902" y="1366284"/>
                  <a:ext cx="1733107" cy="1706525"/>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CF7063F6-F3E8-4069-AA0B-DCDF68AB973C}"/>
                    </a:ext>
                  </a:extLst>
                </p:cNvPr>
                <p:cNvCxnSpPr/>
                <p:nvPr/>
              </p:nvCxnSpPr>
              <p:spPr>
                <a:xfrm flipH="1">
                  <a:off x="8080744" y="3072809"/>
                  <a:ext cx="574158" cy="579475"/>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A48A3966-EA2A-4768-901A-43716E58BC1C}"/>
                  </a:ext>
                </a:extLst>
              </p:cNvPr>
              <p:cNvSpPr/>
              <p:nvPr/>
            </p:nvSpPr>
            <p:spPr bwMode="auto">
              <a:xfrm>
                <a:off x="8571869" y="2576985"/>
                <a:ext cx="164804" cy="16480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4780D871-A11B-423F-B572-6FBA114BD3A1}"/>
                  </a:ext>
                </a:extLst>
              </p:cNvPr>
              <p:cNvSpPr txBox="1"/>
              <p:nvPr/>
            </p:nvSpPr>
            <p:spPr>
              <a:xfrm>
                <a:off x="7862777" y="3540509"/>
                <a:ext cx="1948290"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Jan  Feb  Mar  Apr  May  …</a:t>
                </a:r>
              </a:p>
            </p:txBody>
          </p:sp>
          <p:sp>
            <p:nvSpPr>
              <p:cNvPr id="11" name="TextBox 10">
                <a:extLst>
                  <a:ext uri="{FF2B5EF4-FFF2-40B4-BE49-F238E27FC236}">
                    <a16:creationId xmlns:a16="http://schemas.microsoft.com/office/drawing/2014/main" id="{C4CFF463-FB10-4F2D-8293-3C26DF8677D6}"/>
                  </a:ext>
                </a:extLst>
              </p:cNvPr>
              <p:cNvSpPr txBox="1"/>
              <p:nvPr/>
            </p:nvSpPr>
            <p:spPr>
              <a:xfrm rot="16200000">
                <a:off x="6878207" y="2535033"/>
                <a:ext cx="2175917"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Hammer  Wrench  Screwdriver</a:t>
                </a:r>
              </a:p>
            </p:txBody>
          </p:sp>
          <p:sp>
            <p:nvSpPr>
              <p:cNvPr id="12" name="TextBox 11">
                <a:extLst>
                  <a:ext uri="{FF2B5EF4-FFF2-40B4-BE49-F238E27FC236}">
                    <a16:creationId xmlns:a16="http://schemas.microsoft.com/office/drawing/2014/main" id="{376EC9DF-AF90-47D1-8AD2-8D571D542211}"/>
                  </a:ext>
                </a:extLst>
              </p:cNvPr>
              <p:cNvSpPr txBox="1"/>
              <p:nvPr/>
            </p:nvSpPr>
            <p:spPr>
              <a:xfrm rot="18611695">
                <a:off x="9528500" y="3173196"/>
                <a:ext cx="1457771" cy="447815"/>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Joe   Samir   Alice</a:t>
                </a:r>
              </a:p>
            </p:txBody>
          </p:sp>
          <p:sp>
            <p:nvSpPr>
              <p:cNvPr id="13" name="TextBox 12">
                <a:extLst>
                  <a:ext uri="{FF2B5EF4-FFF2-40B4-BE49-F238E27FC236}">
                    <a16:creationId xmlns:a16="http://schemas.microsoft.com/office/drawing/2014/main" id="{18AEC47D-390B-4BC1-B05F-A604645F6D15}"/>
                  </a:ext>
                </a:extLst>
              </p:cNvPr>
              <p:cNvSpPr txBox="1"/>
              <p:nvPr/>
            </p:nvSpPr>
            <p:spPr>
              <a:xfrm>
                <a:off x="8447677" y="3783452"/>
                <a:ext cx="864660"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Time</a:t>
                </a:r>
              </a:p>
            </p:txBody>
          </p:sp>
          <p:sp>
            <p:nvSpPr>
              <p:cNvPr id="14" name="TextBox 13">
                <a:extLst>
                  <a:ext uri="{FF2B5EF4-FFF2-40B4-BE49-F238E27FC236}">
                    <a16:creationId xmlns:a16="http://schemas.microsoft.com/office/drawing/2014/main" id="{45B627BF-8A56-4CCA-8622-FECB589765E2}"/>
                  </a:ext>
                </a:extLst>
              </p:cNvPr>
              <p:cNvSpPr txBox="1"/>
              <p:nvPr/>
            </p:nvSpPr>
            <p:spPr>
              <a:xfrm rot="18718998">
                <a:off x="9742184" y="3339917"/>
                <a:ext cx="1350178"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Customer</a:t>
                </a:r>
              </a:p>
            </p:txBody>
          </p:sp>
          <p:sp>
            <p:nvSpPr>
              <p:cNvPr id="15" name="TextBox 14">
                <a:extLst>
                  <a:ext uri="{FF2B5EF4-FFF2-40B4-BE49-F238E27FC236}">
                    <a16:creationId xmlns:a16="http://schemas.microsoft.com/office/drawing/2014/main" id="{9F6DC5D4-0619-4AFB-A934-74A3FECCF66A}"/>
                  </a:ext>
                </a:extLst>
              </p:cNvPr>
              <p:cNvSpPr txBox="1"/>
              <p:nvPr/>
            </p:nvSpPr>
            <p:spPr>
              <a:xfrm rot="16200000">
                <a:off x="7168326" y="2413206"/>
                <a:ext cx="1163011"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Product</a:t>
                </a:r>
              </a:p>
            </p:txBody>
          </p:sp>
          <p:cxnSp>
            <p:nvCxnSpPr>
              <p:cNvPr id="17" name="Straight Connector 16">
                <a:extLst>
                  <a:ext uri="{FF2B5EF4-FFF2-40B4-BE49-F238E27FC236}">
                    <a16:creationId xmlns:a16="http://schemas.microsoft.com/office/drawing/2014/main" id="{2BA68066-4FDC-4D4B-BB31-CB20D7780C87}"/>
                  </a:ext>
                </a:extLst>
              </p:cNvPr>
              <p:cNvCxnSpPr>
                <a:cxnSpLocks/>
                <a:stCxn id="9" idx="3"/>
              </p:cNvCxnSpPr>
              <p:nvPr/>
            </p:nvCxnSpPr>
            <p:spPr>
              <a:xfrm flipH="1">
                <a:off x="8186611" y="2717654"/>
                <a:ext cx="409393" cy="951019"/>
              </a:xfrm>
              <a:prstGeom prst="line">
                <a:avLst/>
              </a:prstGeom>
              <a:ln w="12700">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5C8644-52CF-4F8F-B22F-1149459363E4}"/>
                  </a:ext>
                </a:extLst>
              </p:cNvPr>
              <p:cNvCxnSpPr>
                <a:cxnSpLocks/>
                <a:stCxn id="9" idx="2"/>
              </p:cNvCxnSpPr>
              <p:nvPr/>
            </p:nvCxnSpPr>
            <p:spPr>
              <a:xfrm flipH="1">
                <a:off x="8079850" y="2659387"/>
                <a:ext cx="492019" cy="131867"/>
              </a:xfrm>
              <a:prstGeom prst="line">
                <a:avLst/>
              </a:prstGeom>
              <a:ln w="12700">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7E776E-A1FD-4110-A5B9-32A657CBA3A4}"/>
                  </a:ext>
                </a:extLst>
              </p:cNvPr>
              <p:cNvCxnSpPr>
                <a:cxnSpLocks/>
                <a:stCxn id="9" idx="5"/>
              </p:cNvCxnSpPr>
              <p:nvPr/>
            </p:nvCxnSpPr>
            <p:spPr>
              <a:xfrm>
                <a:off x="8712538" y="2717654"/>
                <a:ext cx="1351533" cy="651760"/>
              </a:xfrm>
              <a:prstGeom prst="line">
                <a:avLst/>
              </a:prstGeom>
              <a:ln w="12700">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Callout: Line 26">
              <a:extLst>
                <a:ext uri="{FF2B5EF4-FFF2-40B4-BE49-F238E27FC236}">
                  <a16:creationId xmlns:a16="http://schemas.microsoft.com/office/drawing/2014/main" id="{6747C8E7-7AD3-46CC-9246-952528E6D35E}"/>
                </a:ext>
              </a:extLst>
            </p:cNvPr>
            <p:cNvSpPr/>
            <p:nvPr/>
          </p:nvSpPr>
          <p:spPr bwMode="auto">
            <a:xfrm>
              <a:off x="8998496" y="833923"/>
              <a:ext cx="2745464" cy="680196"/>
            </a:xfrm>
            <a:prstGeom prst="borderCallout1">
              <a:avLst>
                <a:gd name="adj1" fmla="val 98471"/>
                <a:gd name="adj2" fmla="val 42171"/>
                <a:gd name="adj3" fmla="val 324308"/>
                <a:gd name="adj4" fmla="val 14992"/>
              </a:avLst>
            </a:prstGeom>
            <a:solidFill>
              <a:schemeClr val="accent6"/>
            </a:solidFill>
            <a:ln>
              <a:solidFill>
                <a:schemeClr val="accent1"/>
              </a:solidFill>
              <a:headEnd type="none" w="med" len="med"/>
              <a:tailEnd type="arrow" w="med" len="me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Total revenue for wrenches sold to Samir in January</a:t>
              </a:r>
            </a:p>
          </p:txBody>
        </p:sp>
      </p:grpSp>
      <p:graphicFrame>
        <p:nvGraphicFramePr>
          <p:cNvPr id="32" name="Table 31">
            <a:extLst>
              <a:ext uri="{FF2B5EF4-FFF2-40B4-BE49-F238E27FC236}">
                <a16:creationId xmlns:a16="http://schemas.microsoft.com/office/drawing/2014/main" id="{DA633A3D-B968-4F65-B703-FF09F35DAFEF}"/>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583795059"/>
              </p:ext>
            </p:extLst>
          </p:nvPr>
        </p:nvGraphicFramePr>
        <p:xfrm>
          <a:off x="254341" y="1155782"/>
          <a:ext cx="2660888" cy="1268392"/>
        </p:xfrm>
        <a:graphic>
          <a:graphicData uri="http://schemas.openxmlformats.org/drawingml/2006/table">
            <a:tbl>
              <a:tblPr firstRow="1" bandRow="1">
                <a:tableStyleId>{5C22544A-7EE6-4342-B048-85BDC9FD1C3A}</a:tableStyleId>
              </a:tblPr>
              <a:tblGrid>
                <a:gridCol w="389626">
                  <a:extLst>
                    <a:ext uri="{9D8B030D-6E8A-4147-A177-3AD203B41FA5}">
                      <a16:colId xmlns:a16="http://schemas.microsoft.com/office/drawing/2014/main" val="1727388637"/>
                    </a:ext>
                  </a:extLst>
                </a:gridCol>
                <a:gridCol w="782397">
                  <a:extLst>
                    <a:ext uri="{9D8B030D-6E8A-4147-A177-3AD203B41FA5}">
                      <a16:colId xmlns:a16="http://schemas.microsoft.com/office/drawing/2014/main" val="299907239"/>
                    </a:ext>
                  </a:extLst>
                </a:gridCol>
                <a:gridCol w="776976">
                  <a:extLst>
                    <a:ext uri="{9D8B030D-6E8A-4147-A177-3AD203B41FA5}">
                      <a16:colId xmlns:a16="http://schemas.microsoft.com/office/drawing/2014/main" val="2578400319"/>
                    </a:ext>
                  </a:extLst>
                </a:gridCol>
                <a:gridCol w="711889">
                  <a:extLst>
                    <a:ext uri="{9D8B030D-6E8A-4147-A177-3AD203B41FA5}">
                      <a16:colId xmlns:a16="http://schemas.microsoft.com/office/drawing/2014/main" val="3764754647"/>
                    </a:ext>
                  </a:extLst>
                </a:gridCol>
              </a:tblGrid>
              <a:tr h="307417">
                <a:tc gridSpan="4">
                  <a:txBody>
                    <a:bodyPr/>
                    <a:lstStyle/>
                    <a:p>
                      <a:r>
                        <a:rPr lang="en-US" sz="1500" b="1" dirty="0"/>
                        <a:t>Customer </a:t>
                      </a:r>
                      <a:r>
                        <a:rPr lang="en-US" sz="1500" b="0" i="1" dirty="0"/>
                        <a:t>(dimension)</a:t>
                      </a:r>
                    </a:p>
                  </a:txBody>
                  <a:tcPr marL="67813" marR="67813" marT="40688" marB="406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43A5E"/>
                    </a:solidFill>
                  </a:tcPr>
                </a:tc>
                <a:tc hMerge="1">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1500" dirty="0"/>
                    </a:p>
                  </a:txBody>
                  <a:tcPr marL="67813" marR="67813" marT="40688" marB="406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39604">
                <a:tc>
                  <a:txBody>
                    <a:bodyPr/>
                    <a:lstStyle/>
                    <a:p>
                      <a:r>
                        <a:rPr lang="en-US" sz="1000" b="1" dirty="0"/>
                        <a:t>Key</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Name</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Address</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City</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64659512"/>
                  </a:ext>
                </a:extLst>
              </a:tr>
              <a:tr h="239604">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Joe</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1 Main St.</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Seattle</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39604">
                <a:tc>
                  <a:txBody>
                    <a:bodyPr/>
                    <a:lstStyle/>
                    <a:p>
                      <a:r>
                        <a:rPr lang="en-US" sz="1000" dirty="0"/>
                        <a:t>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Samir</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123 Elm Pl.</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New York</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20542152"/>
                  </a:ext>
                </a:extLst>
              </a:tr>
              <a:tr h="239604">
                <a:tc>
                  <a:txBody>
                    <a:bodyPr/>
                    <a:lstStyle/>
                    <a:p>
                      <a:r>
                        <a:rPr lang="en-US" sz="1000" dirty="0"/>
                        <a:t>3</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Alice</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 High St.</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Seattle</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7098144"/>
                  </a:ext>
                </a:extLst>
              </a:tr>
            </a:tbl>
          </a:graphicData>
        </a:graphic>
      </p:graphicFrame>
      <p:graphicFrame>
        <p:nvGraphicFramePr>
          <p:cNvPr id="36" name="Table 35">
            <a:extLst>
              <a:ext uri="{FF2B5EF4-FFF2-40B4-BE49-F238E27FC236}">
                <a16:creationId xmlns:a16="http://schemas.microsoft.com/office/drawing/2014/main" id="{FE703FEC-2802-4C07-823E-A94EEFC203E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609080186"/>
              </p:ext>
            </p:extLst>
          </p:nvPr>
        </p:nvGraphicFramePr>
        <p:xfrm>
          <a:off x="1183300" y="2714677"/>
          <a:ext cx="4299907" cy="1310280"/>
        </p:xfrm>
        <a:graphic>
          <a:graphicData uri="http://schemas.openxmlformats.org/drawingml/2006/table">
            <a:tbl>
              <a:tblPr firstRow="1" bandRow="1">
                <a:tableStyleId>{5C22544A-7EE6-4342-B048-85BDC9FD1C3A}</a:tableStyleId>
              </a:tblPr>
              <a:tblGrid>
                <a:gridCol w="389626">
                  <a:extLst>
                    <a:ext uri="{9D8B030D-6E8A-4147-A177-3AD203B41FA5}">
                      <a16:colId xmlns:a16="http://schemas.microsoft.com/office/drawing/2014/main" val="1727388637"/>
                    </a:ext>
                  </a:extLst>
                </a:gridCol>
                <a:gridCol w="716651">
                  <a:extLst>
                    <a:ext uri="{9D8B030D-6E8A-4147-A177-3AD203B41FA5}">
                      <a16:colId xmlns:a16="http://schemas.microsoft.com/office/drawing/2014/main" val="283478722"/>
                    </a:ext>
                  </a:extLst>
                </a:gridCol>
                <a:gridCol w="861114">
                  <a:extLst>
                    <a:ext uri="{9D8B030D-6E8A-4147-A177-3AD203B41FA5}">
                      <a16:colId xmlns:a16="http://schemas.microsoft.com/office/drawing/2014/main" val="3275465788"/>
                    </a:ext>
                  </a:extLst>
                </a:gridCol>
                <a:gridCol w="962714">
                  <a:extLst>
                    <a:ext uri="{9D8B030D-6E8A-4147-A177-3AD203B41FA5}">
                      <a16:colId xmlns:a16="http://schemas.microsoft.com/office/drawing/2014/main" val="1716087266"/>
                    </a:ext>
                  </a:extLst>
                </a:gridCol>
                <a:gridCol w="691251">
                  <a:extLst>
                    <a:ext uri="{9D8B030D-6E8A-4147-A177-3AD203B41FA5}">
                      <a16:colId xmlns:a16="http://schemas.microsoft.com/office/drawing/2014/main" val="3098346811"/>
                    </a:ext>
                  </a:extLst>
                </a:gridCol>
                <a:gridCol w="678551">
                  <a:extLst>
                    <a:ext uri="{9D8B030D-6E8A-4147-A177-3AD203B41FA5}">
                      <a16:colId xmlns:a16="http://schemas.microsoft.com/office/drawing/2014/main" val="2754567004"/>
                    </a:ext>
                  </a:extLst>
                </a:gridCol>
              </a:tblGrid>
              <a:tr h="307417">
                <a:tc gridSpan="5">
                  <a:txBody>
                    <a:bodyPr/>
                    <a:lstStyle/>
                    <a:p>
                      <a:r>
                        <a:rPr lang="en-US" sz="1500" dirty="0"/>
                        <a:t>Sales </a:t>
                      </a:r>
                      <a:r>
                        <a:rPr lang="en-US" sz="1500" b="0" i="1" dirty="0"/>
                        <a:t>(fact)</a:t>
                      </a:r>
                    </a:p>
                  </a:txBody>
                  <a:tcPr marL="67813" marR="67813" marT="40688" marB="406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a:p>
                  </a:txBody>
                  <a:tcPr/>
                </a:tc>
                <a:tc hMerge="1">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a:p>
                  </a:txBody>
                  <a:tcPr/>
                </a:tc>
                <a:tc hMerge="1">
                  <a:txBody>
                    <a:bodyPr/>
                    <a:lstStyle/>
                    <a:p>
                      <a:endParaRPr lang="en-US" sz="10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500" dirty="0"/>
                    </a:p>
                  </a:txBody>
                  <a:tcPr marL="67813" marR="67813" marT="40688" marB="406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50076">
                <a:tc>
                  <a:txBody>
                    <a:bodyPr/>
                    <a:lstStyle/>
                    <a:p>
                      <a:r>
                        <a:rPr lang="en-US" sz="1000" b="1" dirty="0"/>
                        <a:t>Key</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err="1"/>
                        <a:t>TimeKey</a:t>
                      </a:r>
                      <a:endParaRPr lang="en-US" sz="1000" b="1"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err="1"/>
                        <a:t>ProductKey</a:t>
                      </a:r>
                      <a:endParaRPr lang="en-US" sz="1000" b="1"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err="1"/>
                        <a:t>CustomerKey</a:t>
                      </a:r>
                      <a:endParaRPr lang="en-US" sz="1000" b="1"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Quantity</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Revenue</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64659512"/>
                  </a:ext>
                </a:extLst>
              </a:tr>
              <a:tr h="250076">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01012022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2.99</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50076">
                <a:tc>
                  <a:txBody>
                    <a:bodyPr/>
                    <a:lstStyle/>
                    <a:p>
                      <a:r>
                        <a:rPr lang="en-US" sz="1000" dirty="0"/>
                        <a:t>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01012022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6.98</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250076">
                <a:tc>
                  <a:txBody>
                    <a:bodyPr/>
                    <a:lstStyle/>
                    <a:p>
                      <a:r>
                        <a:rPr lang="en-US" sz="1000" dirty="0"/>
                        <a:t>3</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02012022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5.98</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22198971"/>
                  </a:ext>
                </a:extLst>
              </a:tr>
            </a:tbl>
          </a:graphicData>
        </a:graphic>
      </p:graphicFrame>
      <p:graphicFrame>
        <p:nvGraphicFramePr>
          <p:cNvPr id="34" name="Table 33">
            <a:extLst>
              <a:ext uri="{FF2B5EF4-FFF2-40B4-BE49-F238E27FC236}">
                <a16:creationId xmlns:a16="http://schemas.microsoft.com/office/drawing/2014/main" id="{1369D0DB-444C-488C-8D32-3FD9152FCBC0}"/>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686326156"/>
              </p:ext>
            </p:extLst>
          </p:nvPr>
        </p:nvGraphicFramePr>
        <p:xfrm>
          <a:off x="5111532" y="1045887"/>
          <a:ext cx="1922941" cy="1507996"/>
        </p:xfrm>
        <a:graphic>
          <a:graphicData uri="http://schemas.openxmlformats.org/drawingml/2006/table">
            <a:tbl>
              <a:tblPr firstRow="1" bandRow="1">
                <a:tableStyleId>{5C22544A-7EE6-4342-B048-85BDC9FD1C3A}</a:tableStyleId>
              </a:tblPr>
              <a:tblGrid>
                <a:gridCol w="389626">
                  <a:extLst>
                    <a:ext uri="{9D8B030D-6E8A-4147-A177-3AD203B41FA5}">
                      <a16:colId xmlns:a16="http://schemas.microsoft.com/office/drawing/2014/main" val="1727388637"/>
                    </a:ext>
                  </a:extLst>
                </a:gridCol>
                <a:gridCol w="821426">
                  <a:extLst>
                    <a:ext uri="{9D8B030D-6E8A-4147-A177-3AD203B41FA5}">
                      <a16:colId xmlns:a16="http://schemas.microsoft.com/office/drawing/2014/main" val="299907239"/>
                    </a:ext>
                  </a:extLst>
                </a:gridCol>
                <a:gridCol w="711889">
                  <a:extLst>
                    <a:ext uri="{9D8B030D-6E8A-4147-A177-3AD203B41FA5}">
                      <a16:colId xmlns:a16="http://schemas.microsoft.com/office/drawing/2014/main" val="2578400319"/>
                    </a:ext>
                  </a:extLst>
                </a:gridCol>
              </a:tblGrid>
              <a:tr h="307417">
                <a:tc gridSpan="3">
                  <a:txBody>
                    <a:bodyPr/>
                    <a:lstStyle/>
                    <a:p>
                      <a:r>
                        <a:rPr lang="en-US" sz="1500" dirty="0"/>
                        <a:t>Product </a:t>
                      </a:r>
                      <a:r>
                        <a:rPr lang="en-US" sz="1500" b="0" i="1" dirty="0"/>
                        <a:t>(dimension)</a:t>
                      </a:r>
                      <a:endParaRPr lang="en-US" sz="1000" b="0" i="1" dirty="0"/>
                    </a:p>
                  </a:txBody>
                  <a:tcPr marL="41564" marR="41564" marT="40688" marB="406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39604">
                <a:tc>
                  <a:txBody>
                    <a:bodyPr/>
                    <a:lstStyle/>
                    <a:p>
                      <a:r>
                        <a:rPr lang="en-US" sz="1000" b="1" dirty="0"/>
                        <a:t>Key</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Name</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Category</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64659512"/>
                  </a:ext>
                </a:extLst>
              </a:tr>
              <a:tr h="239604">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Hammer</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Tools</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39604">
                <a:tc>
                  <a:txBody>
                    <a:bodyPr/>
                    <a:lstStyle/>
                    <a:p>
                      <a:r>
                        <a:rPr lang="en-US" sz="1000" dirty="0"/>
                        <a:t>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Screwdriver</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Tools</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5741097"/>
                  </a:ext>
                </a:extLst>
              </a:tr>
              <a:tr h="239604">
                <a:tc>
                  <a:txBody>
                    <a:bodyPr/>
                    <a:lstStyle/>
                    <a:p>
                      <a:r>
                        <a:rPr lang="en-US" sz="1000" dirty="0"/>
                        <a:t>3</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Wrench</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Tools</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0195651"/>
                  </a:ext>
                </a:extLst>
              </a:tr>
              <a:tr h="239604">
                <a:tc>
                  <a:txBody>
                    <a:bodyPr/>
                    <a:lstStyle/>
                    <a:p>
                      <a:r>
                        <a:rPr lang="en-US" sz="1000" dirty="0"/>
                        <a:t>4</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Bolts</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Hardware</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32918668"/>
                  </a:ext>
                </a:extLst>
              </a:tr>
            </a:tbl>
          </a:graphicData>
        </a:graphic>
      </p:graphicFrame>
      <p:graphicFrame>
        <p:nvGraphicFramePr>
          <p:cNvPr id="37" name="Table 36">
            <a:extLst>
              <a:ext uri="{FF2B5EF4-FFF2-40B4-BE49-F238E27FC236}">
                <a16:creationId xmlns:a16="http://schemas.microsoft.com/office/drawing/2014/main" id="{9D2F4F96-7FF0-4E57-9E97-29EF3707DB1E}"/>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952082873"/>
              </p:ext>
            </p:extLst>
          </p:nvPr>
        </p:nvGraphicFramePr>
        <p:xfrm>
          <a:off x="975581" y="4276232"/>
          <a:ext cx="3048842" cy="1028788"/>
        </p:xfrm>
        <a:graphic>
          <a:graphicData uri="http://schemas.openxmlformats.org/drawingml/2006/table">
            <a:tbl>
              <a:tblPr firstRow="1" bandRow="1">
                <a:tableStyleId>{5C22544A-7EE6-4342-B048-85BDC9FD1C3A}</a:tableStyleId>
              </a:tblPr>
              <a:tblGrid>
                <a:gridCol w="716651">
                  <a:extLst>
                    <a:ext uri="{9D8B030D-6E8A-4147-A177-3AD203B41FA5}">
                      <a16:colId xmlns:a16="http://schemas.microsoft.com/office/drawing/2014/main" val="1727388637"/>
                    </a:ext>
                  </a:extLst>
                </a:gridCol>
                <a:gridCol w="513931">
                  <a:extLst>
                    <a:ext uri="{9D8B030D-6E8A-4147-A177-3AD203B41FA5}">
                      <a16:colId xmlns:a16="http://schemas.microsoft.com/office/drawing/2014/main" val="1461303008"/>
                    </a:ext>
                  </a:extLst>
                </a:gridCol>
                <a:gridCol w="572189">
                  <a:extLst>
                    <a:ext uri="{9D8B030D-6E8A-4147-A177-3AD203B41FA5}">
                      <a16:colId xmlns:a16="http://schemas.microsoft.com/office/drawing/2014/main" val="299907239"/>
                    </a:ext>
                  </a:extLst>
                </a:gridCol>
                <a:gridCol w="510370">
                  <a:extLst>
                    <a:ext uri="{9D8B030D-6E8A-4147-A177-3AD203B41FA5}">
                      <a16:colId xmlns:a16="http://schemas.microsoft.com/office/drawing/2014/main" val="2578400319"/>
                    </a:ext>
                  </a:extLst>
                </a:gridCol>
                <a:gridCol w="735701">
                  <a:extLst>
                    <a:ext uri="{9D8B030D-6E8A-4147-A177-3AD203B41FA5}">
                      <a16:colId xmlns:a16="http://schemas.microsoft.com/office/drawing/2014/main" val="3994018757"/>
                    </a:ext>
                  </a:extLst>
                </a:gridCol>
              </a:tblGrid>
              <a:tr h="307417">
                <a:tc gridSpan="4">
                  <a:txBody>
                    <a:bodyPr/>
                    <a:lstStyle/>
                    <a:p>
                      <a:r>
                        <a:rPr lang="en-US" sz="1500" dirty="0"/>
                        <a:t>Time </a:t>
                      </a:r>
                      <a:r>
                        <a:rPr lang="en-US" sz="1500" b="0" i="1" dirty="0"/>
                        <a:t>(dimension)</a:t>
                      </a:r>
                    </a:p>
                  </a:txBody>
                  <a:tcPr marL="67813" marR="67813" marT="40688" marB="406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a:p>
                  </a:txBody>
                  <a:tcPr/>
                </a:tc>
                <a:tc hMerge="1">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hMerge="1">
                  <a:txBody>
                    <a:bodyPr/>
                    <a:lstStyle/>
                    <a:p>
                      <a:endParaRPr lang="en-US" sz="700" dirty="0"/>
                    </a:p>
                  </a:txBody>
                  <a:tcPr marL="45720" marR="45720" marT="27432" marB="27432">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endParaRPr lang="en-US" sz="1500" dirty="0"/>
                    </a:p>
                  </a:txBody>
                  <a:tcPr marL="67813" marR="67813" marT="40688" marB="40688">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39604">
                <a:tc>
                  <a:txBody>
                    <a:bodyPr/>
                    <a:lstStyle/>
                    <a:p>
                      <a:r>
                        <a:rPr lang="en-US" sz="1000" b="1" dirty="0"/>
                        <a:t>Key</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Year</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Month</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a:t>Day</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r>
                        <a:rPr lang="en-US" sz="1000" b="1" dirty="0" err="1"/>
                        <a:t>WeekDay</a:t>
                      </a:r>
                      <a:endParaRPr lang="en-US" sz="1000" b="1"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64659512"/>
                  </a:ext>
                </a:extLst>
              </a:tr>
              <a:tr h="239604">
                <a:tc>
                  <a:txBody>
                    <a:bodyPr/>
                    <a:lstStyle/>
                    <a:p>
                      <a:r>
                        <a:rPr lang="en-US" sz="1000" dirty="0"/>
                        <a:t>01012022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2022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Jan</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Sat</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39604">
                <a:tc>
                  <a:txBody>
                    <a:bodyPr/>
                    <a:lstStyle/>
                    <a:p>
                      <a:r>
                        <a:rPr lang="en-US" sz="1000" dirty="0"/>
                        <a:t>02012022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2022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Jan</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Sun</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20542152"/>
                  </a:ext>
                </a:extLst>
              </a:tr>
            </a:tbl>
          </a:graphicData>
        </a:graphic>
      </p:graphicFrame>
      <p:cxnSp>
        <p:nvCxnSpPr>
          <p:cNvPr id="46" name="Connector: Elbow 45">
            <a:extLst>
              <a:ext uri="{FF2B5EF4-FFF2-40B4-BE49-F238E27FC236}">
                <a16:creationId xmlns:a16="http://schemas.microsoft.com/office/drawing/2014/main" id="{BD0CF326-25E9-4ACF-8D3F-3E7D889DB0CC}"/>
              </a:ext>
              <a:ext uri="{C183D7F6-B498-43B3-948B-1728B52AA6E4}">
                <adec:decorative xmlns:adec="http://schemas.microsoft.com/office/drawing/2017/decorative" val="1"/>
              </a:ext>
            </a:extLst>
          </p:cNvPr>
          <p:cNvCxnSpPr>
            <a:cxnSpLocks/>
            <a:stCxn id="32" idx="2"/>
            <a:endCxn id="36" idx="1"/>
          </p:cNvCxnSpPr>
          <p:nvPr/>
        </p:nvCxnSpPr>
        <p:spPr>
          <a:xfrm rot="5400000">
            <a:off x="911222" y="2696253"/>
            <a:ext cx="945643" cy="401485"/>
          </a:xfrm>
          <a:prstGeom prst="bentConnector4">
            <a:avLst>
              <a:gd name="adj1" fmla="val 15360"/>
              <a:gd name="adj2" fmla="val 15693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1D17100-AF19-4EAD-B2E0-968F80D4B782}"/>
              </a:ext>
              <a:ext uri="{C183D7F6-B498-43B3-948B-1728B52AA6E4}">
                <adec:decorative xmlns:adec="http://schemas.microsoft.com/office/drawing/2017/decorative" val="1"/>
              </a:ext>
            </a:extLst>
          </p:cNvPr>
          <p:cNvCxnSpPr>
            <a:cxnSpLocks/>
            <a:stCxn id="34" idx="2"/>
            <a:endCxn id="36" idx="3"/>
          </p:cNvCxnSpPr>
          <p:nvPr/>
        </p:nvCxnSpPr>
        <p:spPr>
          <a:xfrm rot="5400000">
            <a:off x="5370138" y="2666953"/>
            <a:ext cx="815934" cy="589795"/>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3BD92C5-9783-4512-9C79-1A9598A2507E}"/>
              </a:ext>
            </a:extLst>
          </p:cNvPr>
          <p:cNvSpPr txBox="1"/>
          <p:nvPr/>
        </p:nvSpPr>
        <p:spPr>
          <a:xfrm>
            <a:off x="4171041" y="4130701"/>
            <a:ext cx="1230658"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Measures</a:t>
            </a:r>
          </a:p>
        </p:txBody>
      </p:sp>
      <p:sp>
        <p:nvSpPr>
          <p:cNvPr id="62" name="Left Brace 61">
            <a:extLst>
              <a:ext uri="{FF2B5EF4-FFF2-40B4-BE49-F238E27FC236}">
                <a16:creationId xmlns:a16="http://schemas.microsoft.com/office/drawing/2014/main" id="{A873D87A-7279-4D10-AA5F-A833BDCC7CDB}"/>
              </a:ext>
              <a:ext uri="{C183D7F6-B498-43B3-948B-1728B52AA6E4}">
                <adec:decorative xmlns:adec="http://schemas.microsoft.com/office/drawing/2017/decorative" val="1"/>
              </a:ext>
            </a:extLst>
          </p:cNvPr>
          <p:cNvSpPr/>
          <p:nvPr/>
        </p:nvSpPr>
        <p:spPr>
          <a:xfrm rot="16200000">
            <a:off x="4741182" y="3899165"/>
            <a:ext cx="90376" cy="63286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row: Right 64">
            <a:extLst>
              <a:ext uri="{FF2B5EF4-FFF2-40B4-BE49-F238E27FC236}">
                <a16:creationId xmlns:a16="http://schemas.microsoft.com/office/drawing/2014/main" id="{8C2B8FE6-AED7-4942-AC5C-16E782C1EB38}"/>
              </a:ext>
              <a:ext uri="{C183D7F6-B498-43B3-948B-1728B52AA6E4}">
                <adec:decorative xmlns:adec="http://schemas.microsoft.com/office/drawing/2017/decorative" val="1"/>
              </a:ext>
            </a:extLst>
          </p:cNvPr>
          <p:cNvSpPr/>
          <p:nvPr/>
        </p:nvSpPr>
        <p:spPr bwMode="auto">
          <a:xfrm>
            <a:off x="6703485" y="2528855"/>
            <a:ext cx="1417151" cy="1302770"/>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lumMod val="50000"/>
                  </a:schemeClr>
                </a:solidFill>
                <a:ea typeface="Segoe UI" pitchFamily="34" charset="0"/>
                <a:cs typeface="Segoe UI" pitchFamily="34" charset="0"/>
              </a:rPr>
              <a:t>∑</a:t>
            </a:r>
          </a:p>
        </p:txBody>
      </p:sp>
      <p:sp>
        <p:nvSpPr>
          <p:cNvPr id="67" name="TextBox 66">
            <a:extLst>
              <a:ext uri="{FF2B5EF4-FFF2-40B4-BE49-F238E27FC236}">
                <a16:creationId xmlns:a16="http://schemas.microsoft.com/office/drawing/2014/main" id="{D003F76C-EFCA-4479-8509-3E2205EA3989}"/>
              </a:ext>
            </a:extLst>
          </p:cNvPr>
          <p:cNvSpPr txBox="1"/>
          <p:nvPr/>
        </p:nvSpPr>
        <p:spPr>
          <a:xfrm>
            <a:off x="1812196" y="5387757"/>
            <a:ext cx="1227452"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Hierarchy</a:t>
            </a:r>
          </a:p>
        </p:txBody>
      </p:sp>
      <p:sp>
        <p:nvSpPr>
          <p:cNvPr id="68" name="Left Brace 67">
            <a:extLst>
              <a:ext uri="{FF2B5EF4-FFF2-40B4-BE49-F238E27FC236}">
                <a16:creationId xmlns:a16="http://schemas.microsoft.com/office/drawing/2014/main" id="{BCBCA1CB-90B3-41D6-A80E-A426B0DB0623}"/>
              </a:ext>
              <a:ext uri="{C183D7F6-B498-43B3-948B-1728B52AA6E4}">
                <adec:decorative xmlns:adec="http://schemas.microsoft.com/office/drawing/2017/decorative" val="1"/>
              </a:ext>
            </a:extLst>
          </p:cNvPr>
          <p:cNvSpPr/>
          <p:nvPr/>
        </p:nvSpPr>
        <p:spPr>
          <a:xfrm rot="16200000">
            <a:off x="2328695" y="4818738"/>
            <a:ext cx="126529" cy="1159527"/>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71" name="Table 70">
            <a:extLst>
              <a:ext uri="{FF2B5EF4-FFF2-40B4-BE49-F238E27FC236}">
                <a16:creationId xmlns:a16="http://schemas.microsoft.com/office/drawing/2014/main" id="{E87F3682-D188-4CDF-B2DC-83C464E28DBD}"/>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604262250"/>
              </p:ext>
            </p:extLst>
          </p:nvPr>
        </p:nvGraphicFramePr>
        <p:xfrm>
          <a:off x="8634762" y="4653509"/>
          <a:ext cx="2332191" cy="1437624"/>
        </p:xfrm>
        <a:graphic>
          <a:graphicData uri="http://schemas.openxmlformats.org/drawingml/2006/table">
            <a:tbl>
              <a:tblPr firstRow="1" bandRow="1">
                <a:tableStyleId>{5C22544A-7EE6-4342-B048-85BDC9FD1C3A}</a:tableStyleId>
              </a:tblPr>
              <a:tblGrid>
                <a:gridCol w="513931">
                  <a:extLst>
                    <a:ext uri="{9D8B030D-6E8A-4147-A177-3AD203B41FA5}">
                      <a16:colId xmlns:a16="http://schemas.microsoft.com/office/drawing/2014/main" val="1461303008"/>
                    </a:ext>
                  </a:extLst>
                </a:gridCol>
                <a:gridCol w="572189">
                  <a:extLst>
                    <a:ext uri="{9D8B030D-6E8A-4147-A177-3AD203B41FA5}">
                      <a16:colId xmlns:a16="http://schemas.microsoft.com/office/drawing/2014/main" val="299907239"/>
                    </a:ext>
                  </a:extLst>
                </a:gridCol>
                <a:gridCol w="510370">
                  <a:extLst>
                    <a:ext uri="{9D8B030D-6E8A-4147-A177-3AD203B41FA5}">
                      <a16:colId xmlns:a16="http://schemas.microsoft.com/office/drawing/2014/main" val="2578400319"/>
                    </a:ext>
                  </a:extLst>
                </a:gridCol>
                <a:gridCol w="735701">
                  <a:extLst>
                    <a:ext uri="{9D8B030D-6E8A-4147-A177-3AD203B41FA5}">
                      <a16:colId xmlns:a16="http://schemas.microsoft.com/office/drawing/2014/main" val="3994018757"/>
                    </a:ext>
                  </a:extLst>
                </a:gridCol>
              </a:tblGrid>
              <a:tr h="239604">
                <a:tc>
                  <a:txBody>
                    <a:bodyPr/>
                    <a:lstStyle/>
                    <a:p>
                      <a:r>
                        <a:rPr lang="en-US" sz="1000" b="1" dirty="0">
                          <a:solidFill>
                            <a:schemeClr val="tx1"/>
                          </a:solidFill>
                        </a:rPr>
                        <a:t>Year</a:t>
                      </a:r>
                    </a:p>
                  </a:txBody>
                  <a:tcPr marL="67813" marR="67813" marT="40688" marB="406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r>
                        <a:rPr lang="en-US" sz="1000" b="1" dirty="0">
                          <a:solidFill>
                            <a:schemeClr val="tx1"/>
                          </a:solidFill>
                        </a:rPr>
                        <a:t>Month</a:t>
                      </a:r>
                    </a:p>
                  </a:txBody>
                  <a:tcPr marL="67813" marR="67813" marT="40688" marB="406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r>
                        <a:rPr lang="en-US" sz="1000" b="1" dirty="0">
                          <a:solidFill>
                            <a:schemeClr val="tx1"/>
                          </a:solidFill>
                        </a:rPr>
                        <a:t>Day</a:t>
                      </a:r>
                    </a:p>
                  </a:txBody>
                  <a:tcPr marL="67813" marR="67813" marT="40688" marB="406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r>
                        <a:rPr lang="en-US" sz="1000" b="1" dirty="0">
                          <a:solidFill>
                            <a:schemeClr val="tx1"/>
                          </a:solidFill>
                        </a:rPr>
                        <a:t>Revenue</a:t>
                      </a:r>
                    </a:p>
                  </a:txBody>
                  <a:tcPr marL="67813" marR="67813" marT="40688" marB="40688">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64659512"/>
                  </a:ext>
                </a:extLst>
              </a:tr>
              <a:tr h="239604">
                <a:tc rowSpan="5">
                  <a:txBody>
                    <a:bodyPr/>
                    <a:lstStyle/>
                    <a:p>
                      <a:r>
                        <a:rPr lang="en-US" sz="1000" dirty="0"/>
                        <a:t>2022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8221.48</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39604">
                <a:tc vMerge="1">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rowSpan="4">
                  <a:txBody>
                    <a:bodyPr/>
                    <a:lstStyle/>
                    <a:p>
                      <a:r>
                        <a:rPr lang="en-US" sz="1000" dirty="0"/>
                        <a:t>Jan</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574.86</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20542152"/>
                  </a:ext>
                </a:extLst>
              </a:tr>
              <a:tr h="239604">
                <a:tc vMerge="1">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1</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9.97</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83606641"/>
                  </a:ext>
                </a:extLst>
              </a:tr>
              <a:tr h="239604">
                <a:tc vMerge="1">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2</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5.98</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30016586"/>
                  </a:ext>
                </a:extLst>
              </a:tr>
              <a:tr h="239604">
                <a:tc vMerge="1">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vMerge="1">
                  <a:txBody>
                    <a:bodyPr/>
                    <a:lstStyle/>
                    <a:p>
                      <a:endParaRPr lang="en-US" sz="1000" dirty="0"/>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000" dirty="0"/>
                        <a:t>…</a:t>
                      </a:r>
                    </a:p>
                  </a:txBody>
                  <a:tcPr marL="67813" marR="67813" marT="40688" marB="406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875382"/>
                  </a:ext>
                </a:extLst>
              </a:tr>
            </a:tbl>
          </a:graphicData>
        </a:graphic>
      </p:graphicFrame>
      <p:cxnSp>
        <p:nvCxnSpPr>
          <p:cNvPr id="73" name="Connector: Elbow 72">
            <a:extLst>
              <a:ext uri="{FF2B5EF4-FFF2-40B4-BE49-F238E27FC236}">
                <a16:creationId xmlns:a16="http://schemas.microsoft.com/office/drawing/2014/main" id="{4757AED3-1011-4D12-AB60-092B637FFB0A}"/>
              </a:ext>
              <a:ext uri="{C183D7F6-B498-43B3-948B-1728B52AA6E4}">
                <adec:decorative xmlns:adec="http://schemas.microsoft.com/office/drawing/2017/decorative" val="1"/>
              </a:ext>
            </a:extLst>
          </p:cNvPr>
          <p:cNvCxnSpPr>
            <a:cxnSpLocks/>
            <a:stCxn id="67" idx="3"/>
            <a:endCxn id="71" idx="1"/>
          </p:cNvCxnSpPr>
          <p:nvPr/>
        </p:nvCxnSpPr>
        <p:spPr>
          <a:xfrm flipV="1">
            <a:off x="3039648" y="5372321"/>
            <a:ext cx="5595114" cy="273969"/>
          </a:xfrm>
          <a:prstGeom prst="bentConnector3">
            <a:avLst>
              <a:gd name="adj1" fmla="val 50000"/>
            </a:avLst>
          </a:prstGeom>
          <a:ln w="5715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Callout: Line 83">
            <a:extLst>
              <a:ext uri="{FF2B5EF4-FFF2-40B4-BE49-F238E27FC236}">
                <a16:creationId xmlns:a16="http://schemas.microsoft.com/office/drawing/2014/main" id="{1F5684E8-801C-46BF-AFAB-DD2D4FB4DBEA}"/>
              </a:ext>
              <a:ext uri="{C183D7F6-B498-43B3-948B-1728B52AA6E4}">
                <adec:decorative xmlns:adec="http://schemas.microsoft.com/office/drawing/2017/decorative" val="1"/>
              </a:ext>
            </a:extLst>
          </p:cNvPr>
          <p:cNvSpPr/>
          <p:nvPr/>
        </p:nvSpPr>
        <p:spPr bwMode="auto">
          <a:xfrm>
            <a:off x="5695461" y="4045088"/>
            <a:ext cx="2745464" cy="680196"/>
          </a:xfrm>
          <a:prstGeom prst="borderCallout1">
            <a:avLst>
              <a:gd name="adj1" fmla="val 102752"/>
              <a:gd name="adj2" fmla="val 70173"/>
              <a:gd name="adj3" fmla="val 128226"/>
              <a:gd name="adj4" fmla="val 107273"/>
            </a:avLst>
          </a:prstGeom>
          <a:solidFill>
            <a:schemeClr val="accent6"/>
          </a:solidFill>
          <a:ln>
            <a:solidFill>
              <a:schemeClr val="accent1"/>
            </a:solidFill>
            <a:headEnd type="none" w="med" len="med"/>
            <a:tailEnd type="arrow" w="med" len="me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Model aggregates measures at each hierarchy level</a:t>
            </a:r>
          </a:p>
        </p:txBody>
      </p:sp>
    </p:spTree>
    <p:extLst>
      <p:ext uri="{BB962C8B-B14F-4D97-AF65-F5344CB8AC3E}">
        <p14:creationId xmlns:p14="http://schemas.microsoft.com/office/powerpoint/2010/main" val="1910681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500" fill="hold"/>
                                        <p:tgtEl>
                                          <p:spTgt spid="71"/>
                                        </p:tgtEl>
                                        <p:attrNameLst>
                                          <p:attrName>ppt_x</p:attrName>
                                        </p:attrNameLst>
                                      </p:cBhvr>
                                      <p:tavLst>
                                        <p:tav tm="0">
                                          <p:val>
                                            <p:strVal val="#ppt_x"/>
                                          </p:val>
                                        </p:tav>
                                        <p:tav tm="100000">
                                          <p:val>
                                            <p:strVal val="#ppt_x"/>
                                          </p:val>
                                        </p:tav>
                                      </p:tavLst>
                                    </p:anim>
                                    <p:anim calcmode="lin" valueType="num">
                                      <p:cBhvr additive="base">
                                        <p:cTn id="18" dur="500" fill="hold"/>
                                        <p:tgtEl>
                                          <p:spTgt spid="7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 calcmode="lin" valueType="num">
                                      <p:cBhvr additive="base">
                                        <p:cTn id="21" dur="500" fill="hold"/>
                                        <p:tgtEl>
                                          <p:spTgt spid="73"/>
                                        </p:tgtEl>
                                        <p:attrNameLst>
                                          <p:attrName>ppt_x</p:attrName>
                                        </p:attrNameLst>
                                      </p:cBhvr>
                                      <p:tavLst>
                                        <p:tav tm="0">
                                          <p:val>
                                            <p:strVal val="#ppt_x"/>
                                          </p:val>
                                        </p:tav>
                                        <p:tav tm="100000">
                                          <p:val>
                                            <p:strVal val="#ppt_x"/>
                                          </p:val>
                                        </p:tav>
                                      </p:tavLst>
                                    </p:anim>
                                    <p:anim calcmode="lin" valueType="num">
                                      <p:cBhvr additive="base">
                                        <p:cTn id="22" dur="500" fill="hold"/>
                                        <p:tgtEl>
                                          <p:spTgt spid="7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anim calcmode="lin" valueType="num">
                                      <p:cBhvr additive="base">
                                        <p:cTn id="25" dur="500" fill="hold"/>
                                        <p:tgtEl>
                                          <p:spTgt spid="84"/>
                                        </p:tgtEl>
                                        <p:attrNameLst>
                                          <p:attrName>ppt_x</p:attrName>
                                        </p:attrNameLst>
                                      </p:cBhvr>
                                      <p:tavLst>
                                        <p:tav tm="0">
                                          <p:val>
                                            <p:strVal val="#ppt_x"/>
                                          </p:val>
                                        </p:tav>
                                        <p:tav tm="100000">
                                          <p:val>
                                            <p:strVal val="#ppt_x"/>
                                          </p:val>
                                        </p:tav>
                                      </p:tavLst>
                                    </p:anim>
                                    <p:anim calcmode="lin" valueType="num">
                                      <p:cBhvr additive="base">
                                        <p:cTn id="26"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8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A1BD7D3B-3E64-496B-9AF9-9ED9D30C827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091992608"/>
              </p:ext>
            </p:extLst>
          </p:nvPr>
        </p:nvGraphicFramePr>
        <p:xfrm>
          <a:off x="8779904" y="1591905"/>
          <a:ext cx="2570734" cy="1943919"/>
        </p:xfrm>
        <a:graphic>
          <a:graphicData uri="http://schemas.openxmlformats.org/presentationml/2006/ole">
            <mc:AlternateContent xmlns:mc="http://schemas.openxmlformats.org/markup-compatibility/2006">
              <mc:Choice xmlns:v="urn:schemas-microsoft-com:vml" Requires="v">
                <p:oleObj name="Bitmap Image" r:id="rId3" imgW="4312800" imgH="3261240" progId="Paint.Picture">
                  <p:embed/>
                </p:oleObj>
              </mc:Choice>
              <mc:Fallback>
                <p:oleObj name="Bitmap Image" r:id="rId3" imgW="4312800" imgH="3261240" progId="Paint.Picture">
                  <p:embed/>
                  <p:pic>
                    <p:nvPicPr>
                      <p:cNvPr id="10" name="Object 9">
                        <a:extLst>
                          <a:ext uri="{FF2B5EF4-FFF2-40B4-BE49-F238E27FC236}">
                            <a16:creationId xmlns:a16="http://schemas.microsoft.com/office/drawing/2014/main" id="{A1BD7D3B-3E64-496B-9AF9-9ED9D30C8273}"/>
                          </a:ext>
                          <a:ext uri="{C183D7F6-B498-43B3-948B-1728B52AA6E4}">
                            <adec:decorative xmlns:adec="http://schemas.microsoft.com/office/drawing/2017/decorative" val="1"/>
                          </a:ext>
                        </a:extLst>
                      </p:cNvPr>
                      <p:cNvPicPr/>
                      <p:nvPr/>
                    </p:nvPicPr>
                    <p:blipFill>
                      <a:blip r:embed="rId4"/>
                      <a:stretch>
                        <a:fillRect/>
                      </a:stretch>
                    </p:blipFill>
                    <p:spPr>
                      <a:xfrm>
                        <a:off x="8779904" y="1591905"/>
                        <a:ext cx="2570734" cy="1943919"/>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Common data visualizations in reports</a:t>
            </a:r>
            <a:endParaRPr lang="en-US" dirty="0"/>
          </a:p>
        </p:txBody>
      </p:sp>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405C114E-5B6A-4735-9625-F431A7CB319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625561809"/>
                  </p:ext>
                </p:extLst>
              </p:nvPr>
            </p:nvGraphicFramePr>
            <p:xfrm>
              <a:off x="8749366" y="3824197"/>
              <a:ext cx="2969776" cy="1979851"/>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2" name="Chart 11">
                <a:extLst>
                  <a:ext uri="{FF2B5EF4-FFF2-40B4-BE49-F238E27FC236}">
                    <a16:creationId xmlns:a16="http://schemas.microsoft.com/office/drawing/2014/main" id="{405C114E-5B6A-4735-9625-F431A7CB31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6"/>
              <a:stretch>
                <a:fillRect/>
              </a:stretch>
            </p:blipFill>
            <p:spPr>
              <a:xfrm>
                <a:off x="8749366" y="3824197"/>
                <a:ext cx="2969776" cy="1979851"/>
              </a:xfrm>
              <a:prstGeom prst="rect">
                <a:avLst/>
              </a:prstGeom>
            </p:spPr>
          </p:pic>
        </mc:Fallback>
      </mc:AlternateContent>
      <p:sp>
        <p:nvSpPr>
          <p:cNvPr id="22" name="Rectangle 21">
            <a:extLst>
              <a:ext uri="{FF2B5EF4-FFF2-40B4-BE49-F238E27FC236}">
                <a16:creationId xmlns:a16="http://schemas.microsoft.com/office/drawing/2014/main" id="{E4F674CB-BDF2-46DF-9AE3-4B688B809E73}"/>
              </a:ext>
              <a:ext uri="{C183D7F6-B498-43B3-948B-1728B52AA6E4}">
                <adec:decorative xmlns:adec="http://schemas.microsoft.com/office/drawing/2017/decorative" val="1"/>
              </a:ext>
            </a:extLst>
          </p:cNvPr>
          <p:cNvSpPr/>
          <p:nvPr/>
        </p:nvSpPr>
        <p:spPr bwMode="auto">
          <a:xfrm>
            <a:off x="321060" y="1126566"/>
            <a:ext cx="3755884" cy="536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Tables and text</a:t>
            </a:r>
          </a:p>
        </p:txBody>
      </p:sp>
      <p:sp>
        <p:nvSpPr>
          <p:cNvPr id="24" name="Rectangle 23">
            <a:extLst>
              <a:ext uri="{FF2B5EF4-FFF2-40B4-BE49-F238E27FC236}">
                <a16:creationId xmlns:a16="http://schemas.microsoft.com/office/drawing/2014/main" id="{ED63861C-F9D1-4103-B00C-5A40FD81F5ED}"/>
              </a:ext>
              <a:ext uri="{C183D7F6-B498-43B3-948B-1728B52AA6E4}">
                <adec:decorative xmlns:adec="http://schemas.microsoft.com/office/drawing/2017/decorative" val="1"/>
              </a:ext>
            </a:extLst>
          </p:cNvPr>
          <p:cNvSpPr/>
          <p:nvPr/>
        </p:nvSpPr>
        <p:spPr bwMode="auto">
          <a:xfrm>
            <a:off x="4235799" y="1126566"/>
            <a:ext cx="3755884" cy="536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Bar or column chart</a:t>
            </a:r>
          </a:p>
        </p:txBody>
      </p:sp>
      <p:sp>
        <p:nvSpPr>
          <p:cNvPr id="25" name="Rectangle 24">
            <a:extLst>
              <a:ext uri="{FF2B5EF4-FFF2-40B4-BE49-F238E27FC236}">
                <a16:creationId xmlns:a16="http://schemas.microsoft.com/office/drawing/2014/main" id="{FE08E8D7-F367-43AA-A31F-9CF607883EC1}"/>
              </a:ext>
              <a:ext uri="{C183D7F6-B498-43B3-948B-1728B52AA6E4}">
                <adec:decorative xmlns:adec="http://schemas.microsoft.com/office/drawing/2017/decorative" val="1"/>
              </a:ext>
            </a:extLst>
          </p:cNvPr>
          <p:cNvSpPr/>
          <p:nvPr/>
        </p:nvSpPr>
        <p:spPr bwMode="auto">
          <a:xfrm>
            <a:off x="8133402" y="1120690"/>
            <a:ext cx="3755884" cy="536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Line chart</a:t>
            </a:r>
          </a:p>
        </p:txBody>
      </p:sp>
      <p:sp>
        <p:nvSpPr>
          <p:cNvPr id="26" name="Rectangle 25">
            <a:extLst>
              <a:ext uri="{FF2B5EF4-FFF2-40B4-BE49-F238E27FC236}">
                <a16:creationId xmlns:a16="http://schemas.microsoft.com/office/drawing/2014/main" id="{5AA2547A-3ACA-4E93-841D-4770D0C8425E}"/>
              </a:ext>
              <a:ext uri="{C183D7F6-B498-43B3-948B-1728B52AA6E4}">
                <adec:decorative xmlns:adec="http://schemas.microsoft.com/office/drawing/2017/decorative" val="1"/>
              </a:ext>
            </a:extLst>
          </p:cNvPr>
          <p:cNvSpPr/>
          <p:nvPr/>
        </p:nvSpPr>
        <p:spPr bwMode="auto">
          <a:xfrm>
            <a:off x="321060" y="3598842"/>
            <a:ext cx="3755884" cy="536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Pie chart</a:t>
            </a:r>
          </a:p>
        </p:txBody>
      </p:sp>
      <p:sp>
        <p:nvSpPr>
          <p:cNvPr id="28" name="Rectangle 27">
            <a:extLst>
              <a:ext uri="{FF2B5EF4-FFF2-40B4-BE49-F238E27FC236}">
                <a16:creationId xmlns:a16="http://schemas.microsoft.com/office/drawing/2014/main" id="{EC0471A9-1161-4E66-8CDD-A06391322B6B}"/>
              </a:ext>
              <a:ext uri="{C183D7F6-B498-43B3-948B-1728B52AA6E4}">
                <adec:decorative xmlns:adec="http://schemas.microsoft.com/office/drawing/2017/decorative" val="1"/>
              </a:ext>
            </a:extLst>
          </p:cNvPr>
          <p:cNvSpPr/>
          <p:nvPr/>
        </p:nvSpPr>
        <p:spPr bwMode="auto">
          <a:xfrm>
            <a:off x="8150537" y="3598842"/>
            <a:ext cx="3755884" cy="536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Map</a:t>
            </a:r>
          </a:p>
        </p:txBody>
      </p:sp>
      <p:pic>
        <p:nvPicPr>
          <p:cNvPr id="4" name="Picture 3">
            <a:extLst>
              <a:ext uri="{FF2B5EF4-FFF2-40B4-BE49-F238E27FC236}">
                <a16:creationId xmlns:a16="http://schemas.microsoft.com/office/drawing/2014/main" id="{930AA963-9723-41CF-B993-C2908A9B50B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84429" y="1750082"/>
            <a:ext cx="2272645" cy="1743004"/>
          </a:xfrm>
          <a:prstGeom prst="rect">
            <a:avLst/>
          </a:prstGeom>
        </p:spPr>
      </p:pic>
      <p:pic>
        <p:nvPicPr>
          <p:cNvPr id="7" name="Picture 6">
            <a:extLst>
              <a:ext uri="{FF2B5EF4-FFF2-40B4-BE49-F238E27FC236}">
                <a16:creationId xmlns:a16="http://schemas.microsoft.com/office/drawing/2014/main" id="{95A044DB-4795-4F3B-8714-A01F0B6B3852}"/>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723446" y="1707344"/>
            <a:ext cx="2570734" cy="1828480"/>
          </a:xfrm>
          <a:prstGeom prst="rect">
            <a:avLst/>
          </a:prstGeom>
        </p:spPr>
      </p:pic>
      <p:pic>
        <p:nvPicPr>
          <p:cNvPr id="13" name="Picture 12">
            <a:extLst>
              <a:ext uri="{FF2B5EF4-FFF2-40B4-BE49-F238E27FC236}">
                <a16:creationId xmlns:a16="http://schemas.microsoft.com/office/drawing/2014/main" id="{96C43864-EA5E-4873-A832-CADED8D81D50}"/>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84429" y="4401028"/>
            <a:ext cx="2625589" cy="1762633"/>
          </a:xfrm>
          <a:prstGeom prst="rect">
            <a:avLst/>
          </a:prstGeom>
        </p:spPr>
      </p:pic>
      <p:pic>
        <p:nvPicPr>
          <p:cNvPr id="16" name="Picture 15">
            <a:extLst>
              <a:ext uri="{FF2B5EF4-FFF2-40B4-BE49-F238E27FC236}">
                <a16:creationId xmlns:a16="http://schemas.microsoft.com/office/drawing/2014/main" id="{A1CF24EC-6F73-4741-819A-4F3BDCC58F38}"/>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060618" y="4314362"/>
            <a:ext cx="2625589" cy="1862442"/>
          </a:xfrm>
          <a:prstGeom prst="rect">
            <a:avLst/>
          </a:prstGeom>
        </p:spPr>
      </p:pic>
      <p:pic>
        <p:nvPicPr>
          <p:cNvPr id="19" name="Picture 18">
            <a:extLst>
              <a:ext uri="{FF2B5EF4-FFF2-40B4-BE49-F238E27FC236}">
                <a16:creationId xmlns:a16="http://schemas.microsoft.com/office/drawing/2014/main" id="{22F9AA77-AF66-4CB9-80D0-7918A4D09784}"/>
              </a:ext>
              <a:ext uri="{C183D7F6-B498-43B3-948B-1728B52AA6E4}">
                <adec:decorative xmlns:adec="http://schemas.microsoft.com/office/drawing/2017/decorative" val="1"/>
              </a:ext>
            </a:extLst>
          </p:cNvPr>
          <p:cNvPicPr>
            <a:picLocks noChangeAspect="1"/>
          </p:cNvPicPr>
          <p:nvPr/>
        </p:nvPicPr>
        <p:blipFill rotWithShape="1">
          <a:blip r:embed="rId11"/>
          <a:srcRect b="8727"/>
          <a:stretch/>
        </p:blipFill>
        <p:spPr>
          <a:xfrm>
            <a:off x="5182928" y="4341247"/>
            <a:ext cx="2623226" cy="1672729"/>
          </a:xfrm>
          <a:prstGeom prst="rect">
            <a:avLst/>
          </a:prstGeom>
        </p:spPr>
      </p:pic>
      <p:sp>
        <p:nvSpPr>
          <p:cNvPr id="27" name="Rectangle 26">
            <a:extLst>
              <a:ext uri="{FF2B5EF4-FFF2-40B4-BE49-F238E27FC236}">
                <a16:creationId xmlns:a16="http://schemas.microsoft.com/office/drawing/2014/main" id="{1059F00F-C029-4EBA-B629-7F216D7B3715}"/>
              </a:ext>
              <a:ext uri="{C183D7F6-B498-43B3-948B-1728B52AA6E4}">
                <adec:decorative xmlns:adec="http://schemas.microsoft.com/office/drawing/2017/decorative" val="1"/>
              </a:ext>
            </a:extLst>
          </p:cNvPr>
          <p:cNvSpPr/>
          <p:nvPr/>
        </p:nvSpPr>
        <p:spPr bwMode="auto">
          <a:xfrm>
            <a:off x="4228585" y="3598842"/>
            <a:ext cx="3755884" cy="536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  Scatter plot</a:t>
            </a:r>
          </a:p>
        </p:txBody>
      </p:sp>
      <p:pic>
        <p:nvPicPr>
          <p:cNvPr id="17" name="Picture 16">
            <a:extLst>
              <a:ext uri="{FF2B5EF4-FFF2-40B4-BE49-F238E27FC236}">
                <a16:creationId xmlns:a16="http://schemas.microsoft.com/office/drawing/2014/main" id="{268630CA-260D-473C-E26D-B9FC64DF6AD7}"/>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117364" y="4274400"/>
            <a:ext cx="2625589" cy="1762633"/>
          </a:xfrm>
          <a:prstGeom prst="rect">
            <a:avLst/>
          </a:prstGeom>
        </p:spPr>
      </p:pic>
      <p:pic>
        <p:nvPicPr>
          <p:cNvPr id="18" name="Picture 17">
            <a:extLst>
              <a:ext uri="{FF2B5EF4-FFF2-40B4-BE49-F238E27FC236}">
                <a16:creationId xmlns:a16="http://schemas.microsoft.com/office/drawing/2014/main" id="{0079BE1B-8C3D-6085-72C8-20517AE0B974}"/>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093553" y="4187734"/>
            <a:ext cx="2625589" cy="1862442"/>
          </a:xfrm>
          <a:prstGeom prst="rect">
            <a:avLst/>
          </a:prstGeom>
        </p:spPr>
      </p:pic>
      <p:pic>
        <p:nvPicPr>
          <p:cNvPr id="20" name="Picture 19">
            <a:extLst>
              <a:ext uri="{FF2B5EF4-FFF2-40B4-BE49-F238E27FC236}">
                <a16:creationId xmlns:a16="http://schemas.microsoft.com/office/drawing/2014/main" id="{B5F331CA-DFDC-7AAB-3094-E1D1ACA6BC72}"/>
              </a:ext>
              <a:ext uri="{C183D7F6-B498-43B3-948B-1728B52AA6E4}">
                <adec:decorative xmlns:adec="http://schemas.microsoft.com/office/drawing/2017/decorative" val="1"/>
              </a:ext>
            </a:extLst>
          </p:cNvPr>
          <p:cNvPicPr>
            <a:picLocks noChangeAspect="1"/>
          </p:cNvPicPr>
          <p:nvPr/>
        </p:nvPicPr>
        <p:blipFill rotWithShape="1">
          <a:blip r:embed="rId11"/>
          <a:srcRect b="8727"/>
          <a:stretch/>
        </p:blipFill>
        <p:spPr>
          <a:xfrm>
            <a:off x="5215863" y="4214619"/>
            <a:ext cx="2623226" cy="1672729"/>
          </a:xfrm>
          <a:prstGeom prst="rect">
            <a:avLst/>
          </a:prstGeom>
        </p:spPr>
      </p:pic>
    </p:spTree>
    <p:extLst>
      <p:ext uri="{BB962C8B-B14F-4D97-AF65-F5344CB8AC3E}">
        <p14:creationId xmlns:p14="http://schemas.microsoft.com/office/powerpoint/2010/main" val="819161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10" name="Text Placeholder 9">
            <a:extLst>
              <a:ext uri="{FF2B5EF4-FFF2-40B4-BE49-F238E27FC236}">
                <a16:creationId xmlns:a16="http://schemas.microsoft.com/office/drawing/2014/main" id="{0A33461B-A044-40E6-8A0A-CB3A33EFF058}"/>
              </a:ext>
            </a:extLst>
          </p:cNvPr>
          <p:cNvSpPr txBox="1">
            <a:spLocks noGrp="1"/>
          </p:cNvSpPr>
          <p:nvPr>
            <p:ph type="body" sz="quarter" idx="15"/>
          </p:nvPr>
        </p:nvSpPr>
        <p:spPr>
          <a:xfrm>
            <a:off x="4119057" y="1912969"/>
            <a:ext cx="7695070" cy="896552"/>
          </a:xfrm>
        </p:spPr>
        <p:txBody>
          <a:bodyPr/>
          <a:lstStyle/>
          <a:p>
            <a:pPr>
              <a:lnSpc>
                <a:spcPct val="100000"/>
              </a:lnSpc>
              <a:spcAft>
                <a:spcPts val="0"/>
              </a:spcAft>
            </a:pPr>
            <a:r>
              <a:rPr lang="en-US" sz="2200" dirty="0"/>
              <a:t>Large-scale data warehousing</a:t>
            </a:r>
          </a:p>
        </p:txBody>
      </p:sp>
      <p:sp>
        <p:nvSpPr>
          <p:cNvPr id="8" name="Text Placeholder 7">
            <a:extLst>
              <a:ext uri="{FF2B5EF4-FFF2-40B4-BE49-F238E27FC236}">
                <a16:creationId xmlns:a16="http://schemas.microsoft.com/office/drawing/2014/main" id="{3C11E62A-50CA-4B08-98B5-D4D33AE1B9F2}"/>
              </a:ext>
            </a:extLst>
          </p:cNvPr>
          <p:cNvSpPr txBox="1">
            <a:spLocks noGrp="1"/>
          </p:cNvSpPr>
          <p:nvPr>
            <p:ph type="body" sz="quarter" idx="17"/>
          </p:nvPr>
        </p:nvSpPr>
        <p:spPr>
          <a:xfrm>
            <a:off x="4119057" y="3114493"/>
            <a:ext cx="7695070" cy="896552"/>
          </a:xfrm>
        </p:spPr>
        <p:txBody>
          <a:bodyPr/>
          <a:lstStyle/>
          <a:p>
            <a:pPr>
              <a:lnSpc>
                <a:spcPct val="100000"/>
              </a:lnSpc>
            </a:pPr>
            <a:r>
              <a:rPr lang="en-US" sz="2200" dirty="0"/>
              <a:t>Streaming and real-time analytics</a:t>
            </a:r>
          </a:p>
        </p:txBody>
      </p:sp>
      <p:sp>
        <p:nvSpPr>
          <p:cNvPr id="7" name="Text Placeholder 6">
            <a:extLst>
              <a:ext uri="{FF2B5EF4-FFF2-40B4-BE49-F238E27FC236}">
                <a16:creationId xmlns:a16="http://schemas.microsoft.com/office/drawing/2014/main" id="{3D5F7A41-33CD-4ACD-89A7-CF9C757C0A9E}"/>
              </a:ext>
            </a:extLst>
          </p:cNvPr>
          <p:cNvSpPr txBox="1">
            <a:spLocks noGrp="1"/>
          </p:cNvSpPr>
          <p:nvPr>
            <p:ph type="body" sz="quarter" idx="21"/>
          </p:nvPr>
        </p:nvSpPr>
        <p:spPr>
          <a:xfrm>
            <a:off x="4119057" y="4393356"/>
            <a:ext cx="7695070" cy="896552"/>
          </a:xfrm>
        </p:spPr>
        <p:txBody>
          <a:bodyPr/>
          <a:lstStyle/>
          <a:p>
            <a:pPr>
              <a:lnSpc>
                <a:spcPct val="100000"/>
              </a:lnSpc>
            </a:pPr>
            <a:r>
              <a:rPr lang="en-US" sz="2200" dirty="0"/>
              <a:t>Data visualization</a:t>
            </a:r>
          </a:p>
        </p:txBody>
      </p:sp>
      <p:grpSp>
        <p:nvGrpSpPr>
          <p:cNvPr id="21" name="Group 20">
            <a:extLst>
              <a:ext uri="{FF2B5EF4-FFF2-40B4-BE49-F238E27FC236}">
                <a16:creationId xmlns:a16="http://schemas.microsoft.com/office/drawing/2014/main" id="{F376B05F-8505-4CF9-BDF3-C4F5EAD13ABB}"/>
              </a:ext>
              <a:ext uri="{C183D7F6-B498-43B3-948B-1728B52AA6E4}">
                <adec:decorative xmlns:adec="http://schemas.microsoft.com/office/drawing/2017/decorative" val="1"/>
              </a:ext>
            </a:extLst>
          </p:cNvPr>
          <p:cNvGrpSpPr/>
          <p:nvPr/>
        </p:nvGrpSpPr>
        <p:grpSpPr>
          <a:xfrm>
            <a:off x="3216005" y="2046293"/>
            <a:ext cx="629904" cy="629904"/>
            <a:chOff x="6693662" y="772784"/>
            <a:chExt cx="629904" cy="629904"/>
          </a:xfrm>
        </p:grpSpPr>
        <p:grpSp>
          <p:nvGrpSpPr>
            <p:cNvPr id="13" name="Group 12">
              <a:extLst>
                <a:ext uri="{FF2B5EF4-FFF2-40B4-BE49-F238E27FC236}">
                  <a16:creationId xmlns:a16="http://schemas.microsoft.com/office/drawing/2014/main" id="{C1F7D603-2562-4DCF-A5CB-9C34732E01DF}"/>
                </a:ext>
              </a:extLst>
            </p:cNvPr>
            <p:cNvGrpSpPr/>
            <p:nvPr/>
          </p:nvGrpSpPr>
          <p:grpSpPr>
            <a:xfrm>
              <a:off x="6693662" y="772784"/>
              <a:ext cx="629904" cy="629904"/>
              <a:chOff x="7621433" y="5129745"/>
              <a:chExt cx="779710" cy="779710"/>
            </a:xfrm>
          </p:grpSpPr>
          <p:sp>
            <p:nvSpPr>
              <p:cNvPr id="14" name="Oval 13">
                <a:extLst>
                  <a:ext uri="{FF2B5EF4-FFF2-40B4-BE49-F238E27FC236}">
                    <a16:creationId xmlns:a16="http://schemas.microsoft.com/office/drawing/2014/main" id="{B13AB7B1-6F36-439F-9AC3-09CD14E949E4}"/>
                  </a:ext>
                </a:extLst>
              </p:cNvPr>
              <p:cNvSpPr/>
              <p:nvPr/>
            </p:nvSpPr>
            <p:spPr bwMode="auto">
              <a:xfrm>
                <a:off x="7621433" y="5129745"/>
                <a:ext cx="779710" cy="779710"/>
              </a:xfrm>
              <a:prstGeom prst="ellipse">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path path="circle">
                  <a:fillToRect t="100000" r="100000"/>
                </a:path>
                <a:tileRect l="-100000" b="-100000"/>
              </a:gradFill>
              <a:ln w="38100">
                <a:solidFill>
                  <a:srgbClr val="59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ylinder 15">
                <a:extLst>
                  <a:ext uri="{FF2B5EF4-FFF2-40B4-BE49-F238E27FC236}">
                    <a16:creationId xmlns:a16="http://schemas.microsoft.com/office/drawing/2014/main" id="{2A72CE4C-6FF0-45BF-91AC-F1BCD69F775C}"/>
                  </a:ext>
                </a:extLst>
              </p:cNvPr>
              <p:cNvSpPr/>
              <p:nvPr/>
            </p:nvSpPr>
            <p:spPr bwMode="auto">
              <a:xfrm>
                <a:off x="7768158" y="5211452"/>
                <a:ext cx="486259" cy="579888"/>
              </a:xfrm>
              <a:prstGeom prst="can">
                <a:avLst/>
              </a:prstGeom>
              <a:solidFill>
                <a:schemeClr val="accent4">
                  <a:lumMod val="60000"/>
                  <a:lumOff val="40000"/>
                </a:schemeClr>
              </a:solidFill>
              <a:ln w="28575">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Graphic 18" descr="Table with solid fill">
              <a:extLst>
                <a:ext uri="{FF2B5EF4-FFF2-40B4-BE49-F238E27FC236}">
                  <a16:creationId xmlns:a16="http://schemas.microsoft.com/office/drawing/2014/main" id="{33AF273C-8AE2-4B49-9353-CDA2852F02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4192" y="929498"/>
              <a:ext cx="224963" cy="224963"/>
            </a:xfrm>
            <a:prstGeom prst="rect">
              <a:avLst/>
            </a:prstGeom>
          </p:spPr>
        </p:pic>
        <p:pic>
          <p:nvPicPr>
            <p:cNvPr id="20" name="Graphic 19" descr="Table with solid fill">
              <a:extLst>
                <a:ext uri="{FF2B5EF4-FFF2-40B4-BE49-F238E27FC236}">
                  <a16:creationId xmlns:a16="http://schemas.microsoft.com/office/drawing/2014/main" id="{F50D7B77-A1AF-4CE0-AF9C-296899D76F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2727" y="1074984"/>
              <a:ext cx="224963" cy="224963"/>
            </a:xfrm>
            <a:prstGeom prst="rect">
              <a:avLst/>
            </a:prstGeom>
          </p:spPr>
        </p:pic>
      </p:grpSp>
      <p:grpSp>
        <p:nvGrpSpPr>
          <p:cNvPr id="34" name="Group 33">
            <a:extLst>
              <a:ext uri="{FF2B5EF4-FFF2-40B4-BE49-F238E27FC236}">
                <a16:creationId xmlns:a16="http://schemas.microsoft.com/office/drawing/2014/main" id="{9AB7695E-0645-4546-951D-7427D565B244}"/>
              </a:ext>
              <a:ext uri="{C183D7F6-B498-43B3-948B-1728B52AA6E4}">
                <adec:decorative xmlns:adec="http://schemas.microsoft.com/office/drawing/2017/decorative" val="1"/>
              </a:ext>
            </a:extLst>
          </p:cNvPr>
          <p:cNvGrpSpPr/>
          <p:nvPr/>
        </p:nvGrpSpPr>
        <p:grpSpPr>
          <a:xfrm>
            <a:off x="3040186" y="3276892"/>
            <a:ext cx="981541" cy="629904"/>
            <a:chOff x="9589714" y="1709831"/>
            <a:chExt cx="981541" cy="629904"/>
          </a:xfrm>
        </p:grpSpPr>
        <p:grpSp>
          <p:nvGrpSpPr>
            <p:cNvPr id="31" name="Group 30">
              <a:extLst>
                <a:ext uri="{FF2B5EF4-FFF2-40B4-BE49-F238E27FC236}">
                  <a16:creationId xmlns:a16="http://schemas.microsoft.com/office/drawing/2014/main" id="{9CADBA35-DBDF-4C63-90EB-EB05CCD79BD9}"/>
                </a:ext>
              </a:extLst>
            </p:cNvPr>
            <p:cNvGrpSpPr/>
            <p:nvPr/>
          </p:nvGrpSpPr>
          <p:grpSpPr>
            <a:xfrm>
              <a:off x="9589714" y="1709831"/>
              <a:ext cx="981541" cy="629904"/>
              <a:chOff x="9589714" y="1709831"/>
              <a:chExt cx="981541" cy="629904"/>
            </a:xfrm>
          </p:grpSpPr>
          <p:sp>
            <p:nvSpPr>
              <p:cNvPr id="26" name="Oval 25">
                <a:extLst>
                  <a:ext uri="{FF2B5EF4-FFF2-40B4-BE49-F238E27FC236}">
                    <a16:creationId xmlns:a16="http://schemas.microsoft.com/office/drawing/2014/main" id="{87D620DD-6F5D-4383-8C0B-D1CCC7AB3DB2}"/>
                  </a:ext>
                </a:extLst>
              </p:cNvPr>
              <p:cNvSpPr/>
              <p:nvPr/>
            </p:nvSpPr>
            <p:spPr bwMode="auto">
              <a:xfrm>
                <a:off x="9765533" y="1709831"/>
                <a:ext cx="629904" cy="629904"/>
              </a:xfrm>
              <a:prstGeom prst="ellipse">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path path="circle">
                  <a:fillToRect t="100000" r="100000"/>
                </a:path>
                <a:tileRect l="-100000" b="-100000"/>
              </a:gradFill>
              <a:ln w="38100">
                <a:solidFill>
                  <a:srgbClr val="59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E75369C6-F911-49B9-92F0-BFD4B22C012A}"/>
                  </a:ext>
                </a:extLst>
              </p:cNvPr>
              <p:cNvPicPr>
                <a:picLocks noChangeAspect="1"/>
              </p:cNvPicPr>
              <p:nvPr/>
            </p:nvPicPr>
            <p:blipFill>
              <a:blip r:embed="rId5"/>
              <a:stretch>
                <a:fillRect/>
              </a:stretch>
            </p:blipFill>
            <p:spPr>
              <a:xfrm>
                <a:off x="9589714" y="1808356"/>
                <a:ext cx="981541" cy="432854"/>
              </a:xfrm>
              <a:prstGeom prst="rect">
                <a:avLst/>
              </a:prstGeom>
            </p:spPr>
          </p:pic>
        </p:grpSp>
        <p:pic>
          <p:nvPicPr>
            <p:cNvPr id="33" name="Graphic 32" descr="Heartbeat with solid fill">
              <a:extLst>
                <a:ext uri="{FF2B5EF4-FFF2-40B4-BE49-F238E27FC236}">
                  <a16:creationId xmlns:a16="http://schemas.microsoft.com/office/drawing/2014/main" id="{B017051C-C187-40F2-AB61-34CB01437A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81282" y="2053227"/>
              <a:ext cx="251552" cy="251552"/>
            </a:xfrm>
            <a:prstGeom prst="rect">
              <a:avLst/>
            </a:prstGeom>
          </p:spPr>
        </p:pic>
      </p:grpSp>
      <p:grpSp>
        <p:nvGrpSpPr>
          <p:cNvPr id="44" name="Group 43">
            <a:extLst>
              <a:ext uri="{FF2B5EF4-FFF2-40B4-BE49-F238E27FC236}">
                <a16:creationId xmlns:a16="http://schemas.microsoft.com/office/drawing/2014/main" id="{C913579A-0721-4E82-B4DB-22591945B029}"/>
              </a:ext>
              <a:ext uri="{C183D7F6-B498-43B3-948B-1728B52AA6E4}">
                <adec:decorative xmlns:adec="http://schemas.microsoft.com/office/drawing/2017/decorative" val="1"/>
              </a:ext>
            </a:extLst>
          </p:cNvPr>
          <p:cNvGrpSpPr/>
          <p:nvPr/>
        </p:nvGrpSpPr>
        <p:grpSpPr>
          <a:xfrm>
            <a:off x="3216004" y="4526680"/>
            <a:ext cx="629904" cy="629904"/>
            <a:chOff x="9772878" y="1748741"/>
            <a:chExt cx="629904" cy="629904"/>
          </a:xfrm>
        </p:grpSpPr>
        <p:sp>
          <p:nvSpPr>
            <p:cNvPr id="38" name="Oval 37">
              <a:extLst>
                <a:ext uri="{FF2B5EF4-FFF2-40B4-BE49-F238E27FC236}">
                  <a16:creationId xmlns:a16="http://schemas.microsoft.com/office/drawing/2014/main" id="{D2809C63-AC29-4E0D-BD3D-B7EF895CC459}"/>
                </a:ext>
              </a:extLst>
            </p:cNvPr>
            <p:cNvSpPr/>
            <p:nvPr/>
          </p:nvSpPr>
          <p:spPr bwMode="auto">
            <a:xfrm>
              <a:off x="9772878" y="1748741"/>
              <a:ext cx="629904" cy="629904"/>
            </a:xfrm>
            <a:prstGeom prst="ellipse">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path path="circle">
                <a:fillToRect t="100000" r="100000"/>
              </a:path>
              <a:tileRect l="-100000" b="-100000"/>
            </a:gradFill>
            <a:ln w="38100">
              <a:solidFill>
                <a:srgbClr val="59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descr="Bar chart with solid fill">
              <a:extLst>
                <a:ext uri="{FF2B5EF4-FFF2-40B4-BE49-F238E27FC236}">
                  <a16:creationId xmlns:a16="http://schemas.microsoft.com/office/drawing/2014/main" id="{7E0042B3-779B-485D-AD53-D676AF8F27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9849328" y="1823793"/>
              <a:ext cx="270621" cy="270621"/>
            </a:xfrm>
            <a:prstGeom prst="rect">
              <a:avLst/>
            </a:prstGeom>
          </p:spPr>
        </p:pic>
        <p:pic>
          <p:nvPicPr>
            <p:cNvPr id="43" name="Graphic 42" descr="Pie chart with solid fill">
              <a:extLst>
                <a:ext uri="{FF2B5EF4-FFF2-40B4-BE49-F238E27FC236}">
                  <a16:creationId xmlns:a16="http://schemas.microsoft.com/office/drawing/2014/main" id="{34988FBD-FE1A-46D1-A7B0-E0C2A2595F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58400" y="2033564"/>
              <a:ext cx="270621" cy="270621"/>
            </a:xfrm>
            <a:prstGeom prst="rect">
              <a:avLst/>
            </a:prstGeom>
          </p:spPr>
        </p:pic>
      </p:gr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3" y="457200"/>
            <a:ext cx="11018520" cy="492443"/>
          </a:xfrm>
        </p:spPr>
        <p:txBody>
          <a:bodyPr/>
          <a:lstStyle/>
          <a:p>
            <a:r>
              <a:rPr lang="en-US" sz="3200" dirty="0"/>
              <a:t>Lab: Visualize data with Power BI</a:t>
            </a:r>
          </a:p>
        </p:txBody>
      </p:sp>
      <p:sp>
        <p:nvSpPr>
          <p:cNvPr id="4" name="Text Placeholder 3">
            <a:extLst>
              <a:ext uri="{FF2B5EF4-FFF2-40B4-BE49-F238E27FC236}">
                <a16:creationId xmlns:a16="http://schemas.microsoft.com/office/drawing/2014/main" id="{7A53DAE2-E571-4E6F-AE96-3A841D42CF4E}"/>
              </a:ext>
            </a:extLst>
          </p:cNvPr>
          <p:cNvSpPr txBox="1">
            <a:spLocks/>
          </p:cNvSpPr>
          <p:nvPr/>
        </p:nvSpPr>
        <p:spPr>
          <a:xfrm>
            <a:off x="1139687" y="3123727"/>
            <a:ext cx="10243929" cy="2170516"/>
          </a:xfrm>
          <a:prstGeom prst="rect">
            <a:avLst/>
          </a:prstGeom>
          <a:ln w="28575">
            <a:solidFill>
              <a:srgbClr val="0078D4"/>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400" kern="0" dirty="0">
                <a:gradFill>
                  <a:gsLst>
                    <a:gs pos="2917">
                      <a:srgbClr val="1A1A1A"/>
                    </a:gs>
                    <a:gs pos="30000">
                      <a:srgbClr val="1A1A1A"/>
                    </a:gs>
                  </a:gsLst>
                  <a:lin ang="5400000" scaled="0"/>
                </a:gradFill>
                <a:latin typeface="Segoe UI"/>
              </a:rPr>
              <a:t>Start the virtual machine for this lab</a:t>
            </a:r>
          </a:p>
          <a:p>
            <a:pPr marL="457200" lvl="2" defTabSz="914400">
              <a:spcBef>
                <a:spcPts val="0"/>
              </a:spcBef>
              <a:spcAft>
                <a:spcPts val="0"/>
              </a:spcAft>
              <a:buSzTx/>
              <a:defRPr/>
            </a:pPr>
            <a:r>
              <a:rPr kumimoji="0" lang="en-US" sz="1647"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rPr>
              <a:t>or go to the exercise page </a:t>
            </a:r>
            <a:r>
              <a:rPr lang="en-US" sz="1647" kern="0" dirty="0">
                <a:gradFill>
                  <a:gsLst>
                    <a:gs pos="2917">
                      <a:srgbClr val="1A1A1A"/>
                    </a:gs>
                    <a:gs pos="30000">
                      <a:srgbClr val="1A1A1A"/>
                    </a:gs>
                  </a:gsLst>
                  <a:lin ang="5400000" scaled="0"/>
                </a:gradFill>
                <a:latin typeface="Segoe UI"/>
              </a:rPr>
              <a:t>at </a:t>
            </a:r>
            <a:r>
              <a:rPr lang="en-US" sz="1647" kern="0" dirty="0">
                <a:gradFill>
                  <a:gsLst>
                    <a:gs pos="2917">
                      <a:srgbClr val="1A1A1A"/>
                    </a:gs>
                    <a:gs pos="30000">
                      <a:srgbClr val="1A1A1A"/>
                    </a:gs>
                  </a:gsLst>
                  <a:lin ang="5400000" scaled="0"/>
                </a:gradFill>
                <a:latin typeface="Segoe UI"/>
                <a:hlinkClick r:id="rId3"/>
              </a:rPr>
              <a:t>https://aka.ms/dp900-pbi-lab</a:t>
            </a:r>
            <a:r>
              <a:rPr lang="en-US" sz="1647" kern="0" dirty="0">
                <a:gradFill>
                  <a:gsLst>
                    <a:gs pos="2917">
                      <a:srgbClr val="1A1A1A"/>
                    </a:gs>
                    <a:gs pos="30000">
                      <a:srgbClr val="1A1A1A"/>
                    </a:gs>
                  </a:gsLst>
                  <a:lin ang="5400000" scaled="0"/>
                </a:gradFill>
                <a:latin typeface="Segoe UI"/>
              </a:rPr>
              <a:t>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rPr>
              <a:t>Follow the instructions to complete the exercise on Microsoft Learn</a:t>
            </a:r>
          </a:p>
          <a:p>
            <a:pPr marL="457200" lvl="2" defTabSz="914400">
              <a:spcBef>
                <a:spcPts val="0"/>
              </a:spcBef>
              <a:spcAft>
                <a:spcPts val="0"/>
              </a:spcAft>
              <a:buSzTx/>
              <a:defRPr/>
            </a:pPr>
            <a:r>
              <a:rPr lang="en-US" sz="1647" kern="0" spc="-49" dirty="0">
                <a:gradFill>
                  <a:gsLst>
                    <a:gs pos="2917">
                      <a:srgbClr val="1A1A1A"/>
                    </a:gs>
                    <a:gs pos="30000">
                      <a:srgbClr val="1A1A1A"/>
                    </a:gs>
                  </a:gsLst>
                  <a:lin ang="5400000" scaled="0"/>
                </a:gradFill>
                <a:latin typeface="Segoe UI"/>
              </a:rPr>
              <a:t>U</a:t>
            </a:r>
            <a:r>
              <a:rPr kumimoji="0" lang="en-US" sz="1647"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rPr>
              <a:t>se the Azure subscription provided for this lab</a:t>
            </a:r>
          </a:p>
        </p:txBody>
      </p:sp>
      <p:grpSp>
        <p:nvGrpSpPr>
          <p:cNvPr id="5" name="Group 4" descr="Icon of three dots and outward pointing chevrons on left and right">
            <a:extLst>
              <a:ext uri="{FF2B5EF4-FFF2-40B4-BE49-F238E27FC236}">
                <a16:creationId xmlns:a16="http://schemas.microsoft.com/office/drawing/2014/main" id="{283351B3-8329-47CA-B64F-2FE520FF18AF}"/>
              </a:ext>
            </a:extLst>
          </p:cNvPr>
          <p:cNvGrpSpPr/>
          <p:nvPr/>
        </p:nvGrpSpPr>
        <p:grpSpPr>
          <a:xfrm>
            <a:off x="10616413" y="4592011"/>
            <a:ext cx="702132" cy="702232"/>
            <a:chOff x="3088645" y="5729498"/>
            <a:chExt cx="648328" cy="648420"/>
          </a:xfrm>
        </p:grpSpPr>
        <p:grpSp>
          <p:nvGrpSpPr>
            <p:cNvPr id="6" name="Group 5">
              <a:extLst>
                <a:ext uri="{FF2B5EF4-FFF2-40B4-BE49-F238E27FC236}">
                  <a16:creationId xmlns:a16="http://schemas.microsoft.com/office/drawing/2014/main" id="{9133A064-9C81-4014-9FC1-F84DA988F72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8" name="Freeform 5">
                <a:extLst>
                  <a:ext uri="{FF2B5EF4-FFF2-40B4-BE49-F238E27FC236}">
                    <a16:creationId xmlns:a16="http://schemas.microsoft.com/office/drawing/2014/main" id="{E7806C2A-B6AA-4762-93F5-94E33236CDB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D9D6A5BF-92F4-4FCE-83F6-27F8BEA23645}"/>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 name="Picture 6" descr="Icon of three dots and outward pointing chevrons on left and right">
              <a:extLst>
                <a:ext uri="{FF2B5EF4-FFF2-40B4-BE49-F238E27FC236}">
                  <a16:creationId xmlns:a16="http://schemas.microsoft.com/office/drawing/2014/main" id="{469FF4FB-E920-4A57-AC3D-31B608DFD0D0}"/>
                </a:ext>
              </a:extLst>
            </p:cNvPr>
            <p:cNvPicPr>
              <a:picLocks noChangeAspect="1"/>
            </p:cNvPicPr>
            <p:nvPr/>
          </p:nvPicPr>
          <p:blipFill>
            <a:blip r:embed="rId4"/>
            <a:stretch>
              <a:fillRect/>
            </a:stretch>
          </p:blipFill>
          <p:spPr>
            <a:xfrm>
              <a:off x="3184209" y="5952822"/>
              <a:ext cx="457200" cy="201773"/>
            </a:xfrm>
            <a:prstGeom prst="rect">
              <a:avLst/>
            </a:prstGeom>
          </p:spPr>
        </p:pic>
      </p:grpSp>
      <p:sp>
        <p:nvSpPr>
          <p:cNvPr id="10" name="Text Placeholder 1">
            <a:extLst>
              <a:ext uri="{FF2B5EF4-FFF2-40B4-BE49-F238E27FC236}">
                <a16:creationId xmlns:a16="http://schemas.microsoft.com/office/drawing/2014/main" id="{0B6381E0-F82F-4684-BBA5-74E499E3884A}"/>
              </a:ext>
            </a:extLst>
          </p:cNvPr>
          <p:cNvSpPr txBox="1">
            <a:spLocks/>
          </p:cNvSpPr>
          <p:nvPr/>
        </p:nvSpPr>
        <p:spPr>
          <a:xfrm>
            <a:off x="586740" y="1759228"/>
            <a:ext cx="11018520"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 this lab, you will use Power BI Desktop to create a data model and a report</a:t>
            </a:r>
          </a:p>
        </p:txBody>
      </p:sp>
    </p:spTree>
    <p:extLst>
      <p:ext uri="{BB962C8B-B14F-4D97-AF65-F5344CB8AC3E}">
        <p14:creationId xmlns:p14="http://schemas.microsoft.com/office/powerpoint/2010/main" val="20696886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a:t>3</a:t>
            </a:r>
            <a:r>
              <a:rPr lang="en-US" dirty="0"/>
              <a:t>: Knowledge check</a:t>
            </a:r>
          </a:p>
        </p:txBody>
      </p:sp>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76012" y="1314645"/>
            <a:ext cx="10383899" cy="1443714"/>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j-lt"/>
                <a:ea typeface="+mn-ea"/>
                <a:cs typeface="+mn-cs"/>
              </a:rPr>
              <a:t>Which tool should you use to import data from multiple data sources and create a report?</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Power BI Desktop</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Power BI Phone app</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lang="en-US" sz="1400" dirty="0"/>
              <a:t>Azure Data Factory</a:t>
            </a:r>
          </a:p>
        </p:txBody>
      </p:sp>
      <p:sp>
        <p:nvSpPr>
          <p:cNvPr id="19" name="Graphic 26" descr="Checkmark on Rows and Columns">
            <a:extLst>
              <a:ext uri="{FF2B5EF4-FFF2-40B4-BE49-F238E27FC236}">
                <a16:creationId xmlns:a16="http://schemas.microsoft.com/office/drawing/2014/main" id="{2A802B18-90EE-4B3D-97B9-9C05EE0CED14}"/>
              </a:ext>
            </a:extLst>
          </p:cNvPr>
          <p:cNvSpPr/>
          <p:nvPr/>
        </p:nvSpPr>
        <p:spPr>
          <a:xfrm>
            <a:off x="1416782" y="177260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76012" y="2818681"/>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76012" y="2879003"/>
            <a:ext cx="10383899" cy="1443714"/>
          </a:xfrm>
        </p:spPr>
        <p:txBody>
          <a:bodyPr/>
          <a:lstStyle/>
          <a:p>
            <a:pPr>
              <a:spcAft>
                <a:spcPts val="0"/>
              </a:spcAft>
              <a:defRPr/>
            </a:pPr>
            <a:r>
              <a:rPr lang="en-US" sz="1800" dirty="0">
                <a:latin typeface="+mj-lt"/>
              </a:rPr>
              <a:t>What should you define in your data model to enable drill-up/down analysis?</a:t>
            </a:r>
          </a:p>
          <a:p>
            <a:pPr marL="288925" indent="-288925">
              <a:spcBef>
                <a:spcPts val="300"/>
              </a:spcBef>
              <a:spcAft>
                <a:spcPts val="600"/>
              </a:spcAft>
              <a:buFont typeface="Wingdings" panose="05000000000000000000" pitchFamily="2" charset="2"/>
              <a:buChar char="q"/>
              <a:defRPr/>
            </a:pPr>
            <a:r>
              <a:rPr lang="en-US" sz="1400" dirty="0"/>
              <a:t>A measure</a:t>
            </a:r>
          </a:p>
          <a:p>
            <a:pPr marL="288925" indent="-288925">
              <a:spcBef>
                <a:spcPts val="300"/>
              </a:spcBef>
              <a:spcAft>
                <a:spcPts val="600"/>
              </a:spcAft>
              <a:buFont typeface="Wingdings" panose="05000000000000000000" pitchFamily="2" charset="2"/>
              <a:buChar char="q"/>
              <a:defRPr/>
            </a:pPr>
            <a:r>
              <a:rPr lang="en-US" sz="1400" dirty="0"/>
              <a:t>A hierarchy</a:t>
            </a:r>
          </a:p>
          <a:p>
            <a:pPr marL="288925" indent="-288925">
              <a:spcBef>
                <a:spcPts val="300"/>
              </a:spcBef>
              <a:spcAft>
                <a:spcPts val="600"/>
              </a:spcAft>
              <a:buFont typeface="Wingdings" panose="05000000000000000000" pitchFamily="2" charset="2"/>
              <a:buChar char="q"/>
              <a:defRPr/>
            </a:pPr>
            <a:r>
              <a:rPr lang="en-US" sz="1400" dirty="0"/>
              <a:t>A relationship</a:t>
            </a:r>
          </a:p>
        </p:txBody>
      </p:sp>
      <p:sp>
        <p:nvSpPr>
          <p:cNvPr id="20" name="Graphic 26" descr="Checkmark on Rows and Columns">
            <a:extLst>
              <a:ext uri="{FF2B5EF4-FFF2-40B4-BE49-F238E27FC236}">
                <a16:creationId xmlns:a16="http://schemas.microsoft.com/office/drawing/2014/main" id="{A6D58C0B-F1D4-4714-863A-BC2F0F1C195B}"/>
              </a:ext>
            </a:extLst>
          </p:cNvPr>
          <p:cNvSpPr/>
          <p:nvPr/>
        </p:nvSpPr>
        <p:spPr>
          <a:xfrm>
            <a:off x="1385285" y="367029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12B62408-88E8-4661-BCD3-EDF001718874}"/>
              </a:ext>
              <a:ext uri="{C183D7F6-B498-43B3-948B-1728B52AA6E4}">
                <adec:decorative xmlns:adec="http://schemas.microsoft.com/office/drawing/2017/decorative" val="1"/>
              </a:ext>
            </a:extLst>
          </p:cNvPr>
          <p:cNvCxnSpPr>
            <a:cxnSpLocks/>
          </p:cNvCxnSpPr>
          <p:nvPr/>
        </p:nvCxnSpPr>
        <p:spPr>
          <a:xfrm>
            <a:off x="1376012" y="4383039"/>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17"/>
          </p:nvPr>
        </p:nvSpPr>
        <p:spPr>
          <a:xfrm>
            <a:off x="1376012" y="4443360"/>
            <a:ext cx="10383899" cy="1443714"/>
          </a:xfrm>
        </p:spPr>
        <p:txBody>
          <a:bodyPr/>
          <a:lstStyle/>
          <a:p>
            <a:pPr>
              <a:defRPr/>
            </a:pPr>
            <a:r>
              <a:rPr lang="en-US" sz="1800" dirty="0">
                <a:latin typeface="+mj-lt"/>
              </a:rPr>
              <a:t>Which kind of visualization should you use to analyze pass rates for multiple exams over time?</a:t>
            </a:r>
          </a:p>
          <a:p>
            <a:pPr marL="288925" indent="-288925">
              <a:spcBef>
                <a:spcPts val="300"/>
              </a:spcBef>
              <a:spcAft>
                <a:spcPts val="600"/>
              </a:spcAft>
              <a:buFont typeface="Wingdings" panose="05000000000000000000" pitchFamily="2" charset="2"/>
              <a:buChar char="q"/>
              <a:defRPr/>
            </a:pPr>
            <a:r>
              <a:rPr lang="en-US" sz="1400" dirty="0"/>
              <a:t>A pie chart</a:t>
            </a:r>
          </a:p>
          <a:p>
            <a:pPr marL="288925" indent="-288925">
              <a:spcBef>
                <a:spcPts val="300"/>
              </a:spcBef>
              <a:spcAft>
                <a:spcPts val="600"/>
              </a:spcAft>
              <a:buFont typeface="Wingdings" panose="05000000000000000000" pitchFamily="2" charset="2"/>
              <a:buChar char="q"/>
              <a:defRPr/>
            </a:pPr>
            <a:r>
              <a:rPr lang="en-US" sz="1400" dirty="0"/>
              <a:t>A scatter plot</a:t>
            </a:r>
          </a:p>
          <a:p>
            <a:pPr marL="288925" indent="-288925">
              <a:spcBef>
                <a:spcPts val="300"/>
              </a:spcBef>
              <a:spcAft>
                <a:spcPts val="600"/>
              </a:spcAft>
              <a:buFont typeface="Wingdings" panose="05000000000000000000" pitchFamily="2" charset="2"/>
              <a:buChar char="q"/>
              <a:defRPr/>
            </a:pPr>
            <a:r>
              <a:rPr lang="en-US" sz="1400" dirty="0"/>
              <a:t>A line chart</a:t>
            </a:r>
          </a:p>
        </p:txBody>
      </p:sp>
      <p:sp>
        <p:nvSpPr>
          <p:cNvPr id="21" name="Graphic 26" descr="Checkmark on Rows and Columns">
            <a:extLst>
              <a:ext uri="{FF2B5EF4-FFF2-40B4-BE49-F238E27FC236}">
                <a16:creationId xmlns:a16="http://schemas.microsoft.com/office/drawing/2014/main" id="{962197A6-871C-4723-B214-AF9644775C2D}"/>
              </a:ext>
            </a:extLst>
          </p:cNvPr>
          <p:cNvSpPr/>
          <p:nvPr/>
        </p:nvSpPr>
        <p:spPr>
          <a:xfrm>
            <a:off x="1385285" y="556527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D8B354CF-A423-413E-AC59-EB65165DF8F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7" y="1427702"/>
            <a:ext cx="933775" cy="933775"/>
          </a:xfrm>
          <a:prstGeom prst="rect">
            <a:avLst/>
          </a:prstGeom>
        </p:spPr>
      </p:pic>
      <p:pic>
        <p:nvPicPr>
          <p:cNvPr id="4" name="Graphic 3">
            <a:extLst>
              <a:ext uri="{FF2B5EF4-FFF2-40B4-BE49-F238E27FC236}">
                <a16:creationId xmlns:a16="http://schemas.microsoft.com/office/drawing/2014/main" id="{F3154490-1154-405C-8FF8-888A051BD2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2879003"/>
            <a:ext cx="933775" cy="933775"/>
          </a:xfrm>
          <a:prstGeom prst="rect">
            <a:avLst/>
          </a:prstGeom>
        </p:spPr>
      </p:pic>
      <p:pic>
        <p:nvPicPr>
          <p:cNvPr id="5" name="Graphic 4">
            <a:extLst>
              <a:ext uri="{FF2B5EF4-FFF2-40B4-BE49-F238E27FC236}">
                <a16:creationId xmlns:a16="http://schemas.microsoft.com/office/drawing/2014/main" id="{024724A0-8F4C-428B-8FA8-41AFED001D2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4436930"/>
            <a:ext cx="933775" cy="933775"/>
          </a:xfrm>
          <a:prstGeom prst="rect">
            <a:avLst/>
          </a:prstGeom>
        </p:spPr>
      </p:pic>
    </p:spTree>
    <p:extLst>
      <p:ext uri="{BB962C8B-B14F-4D97-AF65-F5344CB8AC3E}">
        <p14:creationId xmlns:p14="http://schemas.microsoft.com/office/powerpoint/2010/main" val="2167733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3" y="457200"/>
            <a:ext cx="11018520" cy="492443"/>
          </a:xfrm>
        </p:spPr>
        <p:txBody>
          <a:bodyPr/>
          <a:lstStyle/>
          <a:p>
            <a:r>
              <a:rPr lang="en-US" sz="3200" dirty="0"/>
              <a:t>Further learning</a:t>
            </a:r>
          </a:p>
        </p:txBody>
      </p:sp>
      <p:sp>
        <p:nvSpPr>
          <p:cNvPr id="10" name="Text Placeholder 1">
            <a:extLst>
              <a:ext uri="{FF2B5EF4-FFF2-40B4-BE49-F238E27FC236}">
                <a16:creationId xmlns:a16="http://schemas.microsoft.com/office/drawing/2014/main" id="{0B6381E0-F82F-4684-BBA5-74E499E3884A}"/>
              </a:ext>
            </a:extLst>
          </p:cNvPr>
          <p:cNvSpPr txBox="1">
            <a:spLocks/>
          </p:cNvSpPr>
          <p:nvPr/>
        </p:nvSpPr>
        <p:spPr>
          <a:xfrm>
            <a:off x="586740" y="1759228"/>
            <a:ext cx="11018520" cy="32265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To review what you've learned and do additional labs, review the Microsoft Learn modules for this course:</a:t>
            </a:r>
          </a:p>
          <a:p>
            <a:pPr marL="0" marR="0" lvl="0" indent="0" algn="l" defTabSz="932742"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Explore core data concepts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3"/>
              </a:rPr>
              <a:t>https://aka.ms/ExploreDataConcepts</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p>
          <a:p>
            <a:pPr>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Explore relational data in Azure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4"/>
              </a:rPr>
              <a:t>https://aka.ms/ExploreRelationalData</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p>
          <a:p>
            <a:pPr>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Explore non-relational data in Azure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5"/>
              </a:rPr>
              <a:t>https://aka.ms/ExploreNonRelationalData</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p>
          <a:p>
            <a:pPr>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Explore data analytics in Azure </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6"/>
              </a:rPr>
              <a:t>https://aka.ms/ExploreDataAnalytics</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p>
        </p:txBody>
      </p:sp>
    </p:spTree>
    <p:extLst>
      <p:ext uri="{BB962C8B-B14F-4D97-AF65-F5344CB8AC3E}">
        <p14:creationId xmlns:p14="http://schemas.microsoft.com/office/powerpoint/2010/main" val="19110326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B87B9B-757A-4F14-8693-756B6ED30849}"/>
              </a:ext>
            </a:extLst>
          </p:cNvPr>
          <p:cNvSpPr>
            <a:spLocks noGrp="1"/>
          </p:cNvSpPr>
          <p:nvPr>
            <p:ph type="title" idx="4294967295"/>
          </p:nvPr>
        </p:nvSpPr>
        <p:spPr>
          <a:xfrm>
            <a:off x="0" y="-443198"/>
            <a:ext cx="7454900" cy="443198"/>
          </a:xfrm>
        </p:spPr>
        <p:txBody>
          <a:bodyPr tIns="0" rIns="0" bIns="0">
            <a:spAutoFit/>
          </a:bodyPr>
          <a:lstStyle/>
          <a:p>
            <a:r>
              <a:rPr lang="en-US" dirty="0">
                <a:solidFill>
                  <a:schemeClr val="bg1"/>
                </a:solidFill>
              </a:rPr>
              <a:t>Closing slide</a:t>
            </a:r>
          </a:p>
        </p:txBody>
      </p:sp>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a:lnSpc>
                <a:spcPct val="100000"/>
              </a:lnSpc>
            </a:pPr>
            <a:r>
              <a:rPr lang="en-US" sz="2400" dirty="0"/>
              <a:t>1: Large-scale data warehousing</a:t>
            </a:r>
            <a:endParaRPr lang="en-IN" sz="2400" dirty="0"/>
          </a:p>
        </p:txBody>
      </p:sp>
      <p:grpSp>
        <p:nvGrpSpPr>
          <p:cNvPr id="8" name="Group 7">
            <a:extLst>
              <a:ext uri="{FF2B5EF4-FFF2-40B4-BE49-F238E27FC236}">
                <a16:creationId xmlns:a16="http://schemas.microsoft.com/office/drawing/2014/main" id="{58EEF2A7-402C-4C9D-8811-09AFA82ADCF7}"/>
              </a:ext>
              <a:ext uri="{C183D7F6-B498-43B3-948B-1728B52AA6E4}">
                <adec:decorative xmlns:adec="http://schemas.microsoft.com/office/drawing/2017/decorative" val="1"/>
              </a:ext>
            </a:extLst>
          </p:cNvPr>
          <p:cNvGrpSpPr/>
          <p:nvPr/>
        </p:nvGrpSpPr>
        <p:grpSpPr>
          <a:xfrm>
            <a:off x="10326313" y="2992536"/>
            <a:ext cx="852268" cy="852268"/>
            <a:chOff x="6693662" y="772784"/>
            <a:chExt cx="629904" cy="629904"/>
          </a:xfrm>
        </p:grpSpPr>
        <p:grpSp>
          <p:nvGrpSpPr>
            <p:cNvPr id="9" name="Group 8">
              <a:extLst>
                <a:ext uri="{FF2B5EF4-FFF2-40B4-BE49-F238E27FC236}">
                  <a16:creationId xmlns:a16="http://schemas.microsoft.com/office/drawing/2014/main" id="{5EBE2218-471A-4BA1-903E-FA55FE35B8F1}"/>
                </a:ext>
              </a:extLst>
            </p:cNvPr>
            <p:cNvGrpSpPr/>
            <p:nvPr/>
          </p:nvGrpSpPr>
          <p:grpSpPr>
            <a:xfrm>
              <a:off x="6693662" y="772784"/>
              <a:ext cx="629904" cy="629904"/>
              <a:chOff x="7621433" y="5129745"/>
              <a:chExt cx="779710" cy="779710"/>
            </a:xfrm>
          </p:grpSpPr>
          <p:sp>
            <p:nvSpPr>
              <p:cNvPr id="12" name="Oval 11">
                <a:extLst>
                  <a:ext uri="{FF2B5EF4-FFF2-40B4-BE49-F238E27FC236}">
                    <a16:creationId xmlns:a16="http://schemas.microsoft.com/office/drawing/2014/main" id="{A4025D15-FF8B-4978-B5DB-E445BBCAF354}"/>
                  </a:ext>
                </a:extLst>
              </p:cNvPr>
              <p:cNvSpPr/>
              <p:nvPr/>
            </p:nvSpPr>
            <p:spPr bwMode="auto">
              <a:xfrm>
                <a:off x="7621433" y="5129745"/>
                <a:ext cx="779710" cy="779710"/>
              </a:xfrm>
              <a:prstGeom prst="ellipse">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path path="circle">
                  <a:fillToRect t="100000" r="100000"/>
                </a:path>
                <a:tileRect l="-100000" b="-100000"/>
              </a:gradFill>
              <a:ln w="38100">
                <a:solidFill>
                  <a:srgbClr val="59B4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ylinder 12">
                <a:extLst>
                  <a:ext uri="{FF2B5EF4-FFF2-40B4-BE49-F238E27FC236}">
                    <a16:creationId xmlns:a16="http://schemas.microsoft.com/office/drawing/2014/main" id="{01781941-34D5-467E-8C0B-824E7EB42003}"/>
                  </a:ext>
                </a:extLst>
              </p:cNvPr>
              <p:cNvSpPr/>
              <p:nvPr/>
            </p:nvSpPr>
            <p:spPr bwMode="auto">
              <a:xfrm>
                <a:off x="7768158" y="5211452"/>
                <a:ext cx="486259" cy="579888"/>
              </a:xfrm>
              <a:prstGeom prst="can">
                <a:avLst/>
              </a:prstGeom>
              <a:solidFill>
                <a:schemeClr val="accent4">
                  <a:lumMod val="60000"/>
                  <a:lumOff val="40000"/>
                </a:schemeClr>
              </a:solidFill>
              <a:ln w="28575">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Graphic 9" descr="Table with solid fill">
              <a:extLst>
                <a:ext uri="{FF2B5EF4-FFF2-40B4-BE49-F238E27FC236}">
                  <a16:creationId xmlns:a16="http://schemas.microsoft.com/office/drawing/2014/main" id="{F835D7D9-AABE-49F1-A0B7-0B9A4B5CB0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4192" y="929498"/>
              <a:ext cx="224963" cy="224963"/>
            </a:xfrm>
            <a:prstGeom prst="rect">
              <a:avLst/>
            </a:prstGeom>
          </p:spPr>
        </p:pic>
        <p:pic>
          <p:nvPicPr>
            <p:cNvPr id="11" name="Graphic 10" descr="Table with solid fill">
              <a:extLst>
                <a:ext uri="{FF2B5EF4-FFF2-40B4-BE49-F238E27FC236}">
                  <a16:creationId xmlns:a16="http://schemas.microsoft.com/office/drawing/2014/main" id="{698FD31F-69A2-4168-B2DC-3B56A6C1B7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2727" y="1074984"/>
              <a:ext cx="224963" cy="224963"/>
            </a:xfrm>
            <a:prstGeom prst="rect">
              <a:avLst/>
            </a:prstGeom>
          </p:spPr>
        </p:pic>
      </p:grpSp>
    </p:spTree>
    <p:extLst>
      <p:ext uri="{BB962C8B-B14F-4D97-AF65-F5344CB8AC3E}">
        <p14:creationId xmlns:p14="http://schemas.microsoft.com/office/powerpoint/2010/main" val="36866134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88A7E1-7FB1-46FE-A43B-F3DEEC48662D}"/>
              </a:ext>
            </a:extLst>
          </p:cNvPr>
          <p:cNvSpPr>
            <a:spLocks noGrp="1"/>
          </p:cNvSpPr>
          <p:nvPr>
            <p:ph type="title"/>
          </p:nvPr>
        </p:nvSpPr>
        <p:spPr/>
        <p:txBody>
          <a:bodyPr/>
          <a:lstStyle/>
          <a:p>
            <a:r>
              <a:rPr lang="en-US" dirty="0"/>
              <a:t>What is large-scale data warehousing?</a:t>
            </a:r>
          </a:p>
        </p:txBody>
      </p:sp>
      <p:grpSp>
        <p:nvGrpSpPr>
          <p:cNvPr id="8" name="Group 7">
            <a:extLst>
              <a:ext uri="{FF2B5EF4-FFF2-40B4-BE49-F238E27FC236}">
                <a16:creationId xmlns:a16="http://schemas.microsoft.com/office/drawing/2014/main" id="{FE69F3DE-031C-4B86-871D-597DE436A87D}"/>
              </a:ext>
              <a:ext uri="{C183D7F6-B498-43B3-948B-1728B52AA6E4}">
                <adec:decorative xmlns:adec="http://schemas.microsoft.com/office/drawing/2017/decorative" val="1"/>
              </a:ext>
            </a:extLst>
          </p:cNvPr>
          <p:cNvGrpSpPr/>
          <p:nvPr/>
        </p:nvGrpSpPr>
        <p:grpSpPr>
          <a:xfrm>
            <a:off x="1566276" y="1831570"/>
            <a:ext cx="10344798" cy="2712879"/>
            <a:chOff x="3452551" y="1107730"/>
            <a:chExt cx="5542936" cy="1453611"/>
          </a:xfrm>
        </p:grpSpPr>
        <p:cxnSp>
          <p:nvCxnSpPr>
            <p:cNvPr id="13" name="Connector: Elbow 12">
              <a:extLst>
                <a:ext uri="{FF2B5EF4-FFF2-40B4-BE49-F238E27FC236}">
                  <a16:creationId xmlns:a16="http://schemas.microsoft.com/office/drawing/2014/main" id="{3458159A-B1B4-44CA-ABB6-3C2CC7145CE0}"/>
                </a:ext>
              </a:extLst>
            </p:cNvPr>
            <p:cNvCxnSpPr>
              <a:cxnSpLocks/>
              <a:stCxn id="26" idx="3"/>
              <a:endCxn id="15" idx="1"/>
            </p:cNvCxnSpPr>
            <p:nvPr/>
          </p:nvCxnSpPr>
          <p:spPr>
            <a:xfrm flipV="1">
              <a:off x="5687677" y="1578035"/>
              <a:ext cx="809583" cy="197867"/>
            </a:xfrm>
            <a:prstGeom prst="bentConnector3">
              <a:avLst>
                <a:gd name="adj1" fmla="val 50000"/>
              </a:avLst>
            </a:prstGeom>
            <a:ln w="38100">
              <a:solidFill>
                <a:srgbClr val="59B4D9"/>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Database with solid fill">
              <a:extLst>
                <a:ext uri="{FF2B5EF4-FFF2-40B4-BE49-F238E27FC236}">
                  <a16:creationId xmlns:a16="http://schemas.microsoft.com/office/drawing/2014/main" id="{9A82FD11-C1E4-4BE6-9C40-C0D40F2BC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2551" y="1107730"/>
              <a:ext cx="502208" cy="502208"/>
            </a:xfrm>
            <a:prstGeom prst="rect">
              <a:avLst/>
            </a:prstGeom>
          </p:spPr>
        </p:pic>
        <p:pic>
          <p:nvPicPr>
            <p:cNvPr id="15" name="Graphic 14" descr="Cube with solid fill">
              <a:extLst>
                <a:ext uri="{FF2B5EF4-FFF2-40B4-BE49-F238E27FC236}">
                  <a16:creationId xmlns:a16="http://schemas.microsoft.com/office/drawing/2014/main" id="{4333001B-23A2-49CD-A679-D0660475B4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7261" y="1289524"/>
              <a:ext cx="577021" cy="577021"/>
            </a:xfrm>
            <a:prstGeom prst="rect">
              <a:avLst/>
            </a:prstGeom>
          </p:spPr>
        </p:pic>
        <p:pic>
          <p:nvPicPr>
            <p:cNvPr id="16" name="Graphic 15" descr="Document with solid fill">
              <a:extLst>
                <a:ext uri="{FF2B5EF4-FFF2-40B4-BE49-F238E27FC236}">
                  <a16:creationId xmlns:a16="http://schemas.microsoft.com/office/drawing/2014/main" id="{EA8B3CD0-F64F-4355-8281-85F2770DA6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52552" y="1866545"/>
              <a:ext cx="502208" cy="502208"/>
            </a:xfrm>
            <a:prstGeom prst="rect">
              <a:avLst/>
            </a:prstGeom>
          </p:spPr>
        </p:pic>
        <p:cxnSp>
          <p:nvCxnSpPr>
            <p:cNvPr id="17" name="Connector: Elbow 16">
              <a:extLst>
                <a:ext uri="{FF2B5EF4-FFF2-40B4-BE49-F238E27FC236}">
                  <a16:creationId xmlns:a16="http://schemas.microsoft.com/office/drawing/2014/main" id="{0FC89BD8-7192-48B3-8BDF-35BEF12604DF}"/>
                </a:ext>
              </a:extLst>
            </p:cNvPr>
            <p:cNvCxnSpPr>
              <a:cxnSpLocks/>
              <a:stCxn id="14" idx="3"/>
              <a:endCxn id="26" idx="1"/>
            </p:cNvCxnSpPr>
            <p:nvPr/>
          </p:nvCxnSpPr>
          <p:spPr>
            <a:xfrm>
              <a:off x="3954759" y="1358834"/>
              <a:ext cx="1082700" cy="417067"/>
            </a:xfrm>
            <a:prstGeom prst="bentConnector3">
              <a:avLst>
                <a:gd name="adj1" fmla="val 80265"/>
              </a:avLst>
            </a:prstGeom>
            <a:ln w="38100">
              <a:solidFill>
                <a:srgbClr val="59B4D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F229FB7-3B14-4585-905F-1CE08C2C572C}"/>
                </a:ext>
              </a:extLst>
            </p:cNvPr>
            <p:cNvCxnSpPr>
              <a:cxnSpLocks/>
              <a:stCxn id="16" idx="3"/>
              <a:endCxn id="26" idx="1"/>
            </p:cNvCxnSpPr>
            <p:nvPr/>
          </p:nvCxnSpPr>
          <p:spPr>
            <a:xfrm flipV="1">
              <a:off x="3954760" y="1775901"/>
              <a:ext cx="1082699" cy="341748"/>
            </a:xfrm>
            <a:prstGeom prst="bentConnector3">
              <a:avLst>
                <a:gd name="adj1" fmla="val 80265"/>
              </a:avLst>
            </a:prstGeom>
            <a:ln w="38100">
              <a:solidFill>
                <a:srgbClr val="59B4D9"/>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4C65BCB-1DF0-4F81-BA99-0E91FED5E735}"/>
                </a:ext>
              </a:extLst>
            </p:cNvPr>
            <p:cNvGrpSpPr/>
            <p:nvPr/>
          </p:nvGrpSpPr>
          <p:grpSpPr>
            <a:xfrm>
              <a:off x="7578366" y="1444083"/>
              <a:ext cx="1417121" cy="1117258"/>
              <a:chOff x="7769899" y="1462938"/>
              <a:chExt cx="1417121" cy="1117258"/>
            </a:xfrm>
          </p:grpSpPr>
          <p:pic>
            <p:nvPicPr>
              <p:cNvPr id="28" name="Graphic 27" descr="Pie chart outline">
                <a:extLst>
                  <a:ext uri="{FF2B5EF4-FFF2-40B4-BE49-F238E27FC236}">
                    <a16:creationId xmlns:a16="http://schemas.microsoft.com/office/drawing/2014/main" id="{6CAB242D-9B69-4627-AE0F-F6081A3D30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4257" y="1462938"/>
                <a:ext cx="388057" cy="388057"/>
              </a:xfrm>
              <a:prstGeom prst="rect">
                <a:avLst/>
              </a:prstGeom>
            </p:spPr>
          </p:pic>
          <p:pic>
            <p:nvPicPr>
              <p:cNvPr id="29" name="Graphic 28" descr="Bar chart with solid fill">
                <a:extLst>
                  <a:ext uri="{FF2B5EF4-FFF2-40B4-BE49-F238E27FC236}">
                    <a16:creationId xmlns:a16="http://schemas.microsoft.com/office/drawing/2014/main" id="{56786EFB-080E-4F5B-82F1-B92AD52A33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69899" y="1477774"/>
                <a:ext cx="384358" cy="384358"/>
              </a:xfrm>
              <a:prstGeom prst="rect">
                <a:avLst/>
              </a:prstGeom>
            </p:spPr>
          </p:pic>
          <p:pic>
            <p:nvPicPr>
              <p:cNvPr id="30" name="Graphic 29" descr="Upward trend with solid fill">
                <a:extLst>
                  <a:ext uri="{FF2B5EF4-FFF2-40B4-BE49-F238E27FC236}">
                    <a16:creationId xmlns:a16="http://schemas.microsoft.com/office/drawing/2014/main" id="{AE5F31EE-72ED-4724-8544-337F294EC21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9899" y="1927686"/>
                <a:ext cx="384358" cy="384358"/>
              </a:xfrm>
              <a:prstGeom prst="rect">
                <a:avLst/>
              </a:prstGeom>
            </p:spPr>
          </p:pic>
          <p:pic>
            <p:nvPicPr>
              <p:cNvPr id="31" name="Graphic 30" descr="User with solid fill">
                <a:extLst>
                  <a:ext uri="{FF2B5EF4-FFF2-40B4-BE49-F238E27FC236}">
                    <a16:creationId xmlns:a16="http://schemas.microsoft.com/office/drawing/2014/main" id="{8FA16F45-C6E2-4176-9C3E-0C651C339C5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66358" y="1659534"/>
                <a:ext cx="920662" cy="920662"/>
              </a:xfrm>
              <a:prstGeom prst="rect">
                <a:avLst/>
              </a:prstGeom>
            </p:spPr>
          </p:pic>
          <p:sp>
            <p:nvSpPr>
              <p:cNvPr id="32" name="TextBox 31">
                <a:extLst>
                  <a:ext uri="{FF2B5EF4-FFF2-40B4-BE49-F238E27FC236}">
                    <a16:creationId xmlns:a16="http://schemas.microsoft.com/office/drawing/2014/main" id="{C3BF60CD-CD5B-49D3-9F6C-E9AC74D7BCC5}"/>
                  </a:ext>
                </a:extLst>
              </p:cNvPr>
              <p:cNvSpPr txBox="1"/>
              <p:nvPr/>
            </p:nvSpPr>
            <p:spPr>
              <a:xfrm>
                <a:off x="8120199" y="1886571"/>
                <a:ext cx="403177" cy="425474"/>
              </a:xfrm>
              <a:prstGeom prst="rect">
                <a:avLst/>
              </a:prstGeom>
              <a:noFill/>
            </p:spPr>
            <p:txBody>
              <a:bodyPr wrap="none" lIns="182880" tIns="146304" rIns="182880" bIns="146304" rtlCol="0">
                <a:spAutoFit/>
              </a:bodyPr>
              <a:lstStyle/>
              <a:p>
                <a:pPr marL="117475" indent="-117475">
                  <a:lnSpc>
                    <a:spcPct val="90000"/>
                  </a:lnSpc>
                  <a:buClr>
                    <a:srgbClr val="00B050"/>
                  </a:buClr>
                  <a:buFont typeface="Segoe UI" panose="020B0502040204020203" pitchFamily="34" charset="0"/>
                  <a:buChar char="▲"/>
                </a:pPr>
                <a:r>
                  <a:rPr lang="en-US" sz="1200" b="1" dirty="0">
                    <a:gradFill>
                      <a:gsLst>
                        <a:gs pos="2917">
                          <a:schemeClr val="tx1"/>
                        </a:gs>
                        <a:gs pos="30000">
                          <a:schemeClr val="tx1"/>
                        </a:gs>
                      </a:gsLst>
                      <a:lin ang="5400000" scaled="0"/>
                    </a:gradFill>
                  </a:rPr>
                  <a:t>----</a:t>
                </a:r>
              </a:p>
              <a:p>
                <a:pPr marL="117475" indent="-117475">
                  <a:lnSpc>
                    <a:spcPct val="90000"/>
                  </a:lnSpc>
                  <a:buClr>
                    <a:srgbClr val="C00000"/>
                  </a:buClr>
                  <a:buFont typeface="Segoe UI" panose="020B0502040204020203" pitchFamily="34" charset="0"/>
                  <a:buChar char="▼"/>
                </a:pPr>
                <a:r>
                  <a:rPr lang="en-US" sz="1200" b="1" dirty="0">
                    <a:gradFill>
                      <a:gsLst>
                        <a:gs pos="2917">
                          <a:schemeClr val="tx1"/>
                        </a:gs>
                        <a:gs pos="30000">
                          <a:schemeClr val="tx1"/>
                        </a:gs>
                      </a:gsLst>
                      <a:lin ang="5400000" scaled="0"/>
                    </a:gradFill>
                  </a:rPr>
                  <a:t>----</a:t>
                </a:r>
              </a:p>
              <a:p>
                <a:pPr marL="117475" indent="-117475">
                  <a:lnSpc>
                    <a:spcPct val="90000"/>
                  </a:lnSpc>
                  <a:buClr>
                    <a:srgbClr val="00B050"/>
                  </a:buClr>
                  <a:buFont typeface="Segoe UI" panose="020B0502040204020203" pitchFamily="34" charset="0"/>
                  <a:buChar char="▲"/>
                </a:pPr>
                <a:r>
                  <a:rPr lang="en-US" sz="1200" b="1" dirty="0">
                    <a:gradFill>
                      <a:gsLst>
                        <a:gs pos="2917">
                          <a:schemeClr val="tx1"/>
                        </a:gs>
                        <a:gs pos="30000">
                          <a:schemeClr val="tx1"/>
                        </a:gs>
                      </a:gsLst>
                      <a:lin ang="5400000" scaled="0"/>
                    </a:gradFill>
                  </a:rPr>
                  <a:t>----</a:t>
                </a:r>
              </a:p>
            </p:txBody>
          </p:sp>
        </p:grpSp>
        <p:sp>
          <p:nvSpPr>
            <p:cNvPr id="21" name="Left Brace 20">
              <a:extLst>
                <a:ext uri="{FF2B5EF4-FFF2-40B4-BE49-F238E27FC236}">
                  <a16:creationId xmlns:a16="http://schemas.microsoft.com/office/drawing/2014/main" id="{9A99B65B-4F6B-4441-825B-4203F452372B}"/>
                </a:ext>
              </a:extLst>
            </p:cNvPr>
            <p:cNvSpPr/>
            <p:nvPr/>
          </p:nvSpPr>
          <p:spPr>
            <a:xfrm rot="10800000">
              <a:off x="7151813" y="1513221"/>
              <a:ext cx="403177" cy="706647"/>
            </a:xfrm>
            <a:prstGeom prst="leftBrace">
              <a:avLst/>
            </a:prstGeom>
            <a:ln w="38100">
              <a:solidFill>
                <a:srgbClr val="59B4D9"/>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Graphic 25" descr="Database outline">
              <a:extLst>
                <a:ext uri="{FF2B5EF4-FFF2-40B4-BE49-F238E27FC236}">
                  <a16:creationId xmlns:a16="http://schemas.microsoft.com/office/drawing/2014/main" id="{8886C627-B413-4EEA-A2E8-591FA17F85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037459" y="1450792"/>
              <a:ext cx="650218" cy="650218"/>
            </a:xfrm>
            <a:prstGeom prst="rect">
              <a:avLst/>
            </a:prstGeom>
          </p:spPr>
        </p:pic>
        <p:pic>
          <p:nvPicPr>
            <p:cNvPr id="24" name="Graphic 23" descr="Open folder with solid fill">
              <a:extLst>
                <a:ext uri="{FF2B5EF4-FFF2-40B4-BE49-F238E27FC236}">
                  <a16:creationId xmlns:a16="http://schemas.microsoft.com/office/drawing/2014/main" id="{DB6E7897-2B8B-4505-BF68-195C4348D06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75547" y="1941865"/>
              <a:ext cx="502208" cy="502208"/>
            </a:xfrm>
            <a:prstGeom prst="rect">
              <a:avLst/>
            </a:prstGeom>
          </p:spPr>
        </p:pic>
      </p:grpSp>
      <p:sp>
        <p:nvSpPr>
          <p:cNvPr id="34" name="TextBox 33">
            <a:extLst>
              <a:ext uri="{FF2B5EF4-FFF2-40B4-BE49-F238E27FC236}">
                <a16:creationId xmlns:a16="http://schemas.microsoft.com/office/drawing/2014/main" id="{436918BF-7A18-4B0A-AFC2-08BD02F9522E}"/>
              </a:ext>
            </a:extLst>
          </p:cNvPr>
          <p:cNvSpPr txBox="1"/>
          <p:nvPr/>
        </p:nvSpPr>
        <p:spPr>
          <a:xfrm>
            <a:off x="299132" y="1225633"/>
            <a:ext cx="3447290" cy="544765"/>
          </a:xfrm>
          <a:prstGeom prst="rect">
            <a:avLst/>
          </a:prstGeom>
          <a:solidFill>
            <a:schemeClr val="accent3"/>
          </a:solidFill>
        </p:spPr>
        <p:txBody>
          <a:bodyPr wrap="none" lIns="182880" tIns="146304" rIns="182880" bIns="146304" rtlCol="0">
            <a:spAutoFit/>
          </a:bodyPr>
          <a:lstStyle/>
          <a:p>
            <a:pPr algn="ctr">
              <a:lnSpc>
                <a:spcPct val="90000"/>
              </a:lnSpc>
              <a:spcAft>
                <a:spcPts val="600"/>
              </a:spcAft>
            </a:pPr>
            <a:r>
              <a:rPr lang="en-US" sz="1800" dirty="0">
                <a:solidFill>
                  <a:schemeClr val="bg1"/>
                </a:solidFill>
              </a:rPr>
              <a:t>Data ingestion and processing</a:t>
            </a:r>
          </a:p>
        </p:txBody>
      </p:sp>
      <p:sp>
        <p:nvSpPr>
          <p:cNvPr id="37" name="TextBox 36">
            <a:extLst>
              <a:ext uri="{FF2B5EF4-FFF2-40B4-BE49-F238E27FC236}">
                <a16:creationId xmlns:a16="http://schemas.microsoft.com/office/drawing/2014/main" id="{7F7191C2-205A-44E8-93A2-CDABFF77A059}"/>
              </a:ext>
            </a:extLst>
          </p:cNvPr>
          <p:cNvSpPr txBox="1"/>
          <p:nvPr/>
        </p:nvSpPr>
        <p:spPr>
          <a:xfrm>
            <a:off x="3843496" y="1225633"/>
            <a:ext cx="2539880" cy="5447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US" sz="1800" dirty="0">
                <a:solidFill>
                  <a:schemeClr val="bg1"/>
                </a:solidFill>
              </a:rPr>
              <a:t>Analytical data store</a:t>
            </a:r>
          </a:p>
        </p:txBody>
      </p:sp>
      <p:sp>
        <p:nvSpPr>
          <p:cNvPr id="40" name="TextBox 39">
            <a:extLst>
              <a:ext uri="{FF2B5EF4-FFF2-40B4-BE49-F238E27FC236}">
                <a16:creationId xmlns:a16="http://schemas.microsoft.com/office/drawing/2014/main" id="{4E9D30EC-5F88-474B-891D-0C8A39036A02}"/>
              </a:ext>
            </a:extLst>
          </p:cNvPr>
          <p:cNvSpPr txBox="1"/>
          <p:nvPr/>
        </p:nvSpPr>
        <p:spPr>
          <a:xfrm>
            <a:off x="6467541" y="1225633"/>
            <a:ext cx="2569358" cy="544765"/>
          </a:xfrm>
          <a:prstGeom prst="rect">
            <a:avLst/>
          </a:prstGeom>
          <a:solidFill>
            <a:schemeClr val="accent3"/>
          </a:solidFill>
        </p:spPr>
        <p:txBody>
          <a:bodyPr wrap="none" lIns="182880" tIns="146304" rIns="182880" bIns="146304" rtlCol="0">
            <a:spAutoFit/>
          </a:bodyPr>
          <a:lstStyle/>
          <a:p>
            <a:pPr algn="ctr">
              <a:lnSpc>
                <a:spcPct val="90000"/>
              </a:lnSpc>
              <a:spcAft>
                <a:spcPts val="600"/>
              </a:spcAft>
            </a:pPr>
            <a:r>
              <a:rPr lang="en-US" sz="1800" dirty="0">
                <a:solidFill>
                  <a:schemeClr val="bg1"/>
                </a:solidFill>
              </a:rPr>
              <a:t>Analytical data model</a:t>
            </a:r>
          </a:p>
        </p:txBody>
      </p:sp>
      <p:sp>
        <p:nvSpPr>
          <p:cNvPr id="41" name="TextBox 40">
            <a:extLst>
              <a:ext uri="{FF2B5EF4-FFF2-40B4-BE49-F238E27FC236}">
                <a16:creationId xmlns:a16="http://schemas.microsoft.com/office/drawing/2014/main" id="{DE3196D8-2E5E-42E5-BFF2-0617F0B67732}"/>
              </a:ext>
            </a:extLst>
          </p:cNvPr>
          <p:cNvSpPr txBox="1"/>
          <p:nvPr/>
        </p:nvSpPr>
        <p:spPr>
          <a:xfrm>
            <a:off x="9121064" y="1225633"/>
            <a:ext cx="2761829" cy="5447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US" sz="1800" dirty="0">
                <a:solidFill>
                  <a:schemeClr val="bg1"/>
                </a:solidFill>
              </a:rPr>
              <a:t>Data visualization</a:t>
            </a:r>
          </a:p>
        </p:txBody>
      </p:sp>
      <p:sp>
        <p:nvSpPr>
          <p:cNvPr id="70" name="TextBox 69">
            <a:extLst>
              <a:ext uri="{FF2B5EF4-FFF2-40B4-BE49-F238E27FC236}">
                <a16:creationId xmlns:a16="http://schemas.microsoft.com/office/drawing/2014/main" id="{91289AB9-169E-4757-9F26-E520AA58AFFA}"/>
              </a:ext>
            </a:extLst>
          </p:cNvPr>
          <p:cNvSpPr txBox="1"/>
          <p:nvPr/>
        </p:nvSpPr>
        <p:spPr>
          <a:xfrm>
            <a:off x="418643" y="4265687"/>
            <a:ext cx="3482643" cy="1612749"/>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400" i="1" dirty="0">
                <a:gradFill>
                  <a:gsLst>
                    <a:gs pos="2917">
                      <a:schemeClr val="tx1"/>
                    </a:gs>
                    <a:gs pos="30000">
                      <a:schemeClr val="tx1"/>
                    </a:gs>
                  </a:gsLst>
                  <a:lin ang="5400000" scaled="0"/>
                </a:gradFill>
              </a:rPr>
              <a:t>Extract, Transform, and Load </a:t>
            </a:r>
            <a:r>
              <a:rPr lang="en-US" sz="1400" dirty="0">
                <a:gradFill>
                  <a:gsLst>
                    <a:gs pos="2917">
                      <a:schemeClr val="tx1"/>
                    </a:gs>
                    <a:gs pos="30000">
                      <a:schemeClr val="tx1"/>
                    </a:gs>
                  </a:gsLst>
                  <a:lin ang="5400000" scaled="0"/>
                </a:gradFill>
              </a:rPr>
              <a:t>(ETL) or </a:t>
            </a:r>
            <a:r>
              <a:rPr lang="en-US" sz="1400" i="1" dirty="0">
                <a:gradFill>
                  <a:gsLst>
                    <a:gs pos="2917">
                      <a:schemeClr val="tx1"/>
                    </a:gs>
                    <a:gs pos="30000">
                      <a:schemeClr val="tx1"/>
                    </a:gs>
                  </a:gsLst>
                  <a:lin ang="5400000" scaled="0"/>
                </a:gradFill>
              </a:rPr>
              <a:t>Extract, Load, and Transform</a:t>
            </a:r>
            <a:r>
              <a:rPr lang="en-US" sz="1400" dirty="0">
                <a:gradFill>
                  <a:gsLst>
                    <a:gs pos="2917">
                      <a:schemeClr val="tx1"/>
                    </a:gs>
                    <a:gs pos="30000">
                      <a:schemeClr val="tx1"/>
                    </a:gs>
                  </a:gsLst>
                  <a:lin ang="5400000" scaled="0"/>
                </a:gradFill>
              </a:rPr>
              <a:t> (ELT) orchestration</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Distributed processing to cleanse and restructure data at scale</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Batch and real-time data processing</a:t>
            </a:r>
          </a:p>
        </p:txBody>
      </p:sp>
      <p:sp>
        <p:nvSpPr>
          <p:cNvPr id="71" name="TextBox 70">
            <a:extLst>
              <a:ext uri="{FF2B5EF4-FFF2-40B4-BE49-F238E27FC236}">
                <a16:creationId xmlns:a16="http://schemas.microsoft.com/office/drawing/2014/main" id="{5C4898B7-285A-452C-B49B-287360A70716}"/>
              </a:ext>
            </a:extLst>
          </p:cNvPr>
          <p:cNvSpPr txBox="1"/>
          <p:nvPr/>
        </p:nvSpPr>
        <p:spPr>
          <a:xfrm>
            <a:off x="3729524" y="4284918"/>
            <a:ext cx="2935399" cy="11480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Denormalized relational data storage in a </a:t>
            </a:r>
            <a:r>
              <a:rPr lang="en-US" sz="1400" i="1" dirty="0">
                <a:gradFill>
                  <a:gsLst>
                    <a:gs pos="2917">
                      <a:schemeClr val="tx1"/>
                    </a:gs>
                    <a:gs pos="30000">
                      <a:schemeClr val="tx1"/>
                    </a:gs>
                  </a:gsLst>
                  <a:lin ang="5400000" scaled="0"/>
                </a:gradFill>
              </a:rPr>
              <a:t>data warehouse</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Semi-structured file storage in a </a:t>
            </a:r>
            <a:r>
              <a:rPr lang="en-US" sz="1400" i="1" dirty="0">
                <a:gradFill>
                  <a:gsLst>
                    <a:gs pos="2917">
                      <a:schemeClr val="tx1"/>
                    </a:gs>
                    <a:gs pos="30000">
                      <a:schemeClr val="tx1"/>
                    </a:gs>
                  </a:gsLst>
                  <a:lin ang="5400000" scaled="0"/>
                </a:gradFill>
              </a:rPr>
              <a:t>data lake</a:t>
            </a:r>
          </a:p>
        </p:txBody>
      </p:sp>
      <p:sp>
        <p:nvSpPr>
          <p:cNvPr id="72" name="TextBox 71">
            <a:extLst>
              <a:ext uri="{FF2B5EF4-FFF2-40B4-BE49-F238E27FC236}">
                <a16:creationId xmlns:a16="http://schemas.microsoft.com/office/drawing/2014/main" id="{8473FA3E-967C-46C1-ABC8-F3440045B8EC}"/>
              </a:ext>
            </a:extLst>
          </p:cNvPr>
          <p:cNvSpPr txBox="1"/>
          <p:nvPr/>
        </p:nvSpPr>
        <p:spPr>
          <a:xfrm>
            <a:off x="6467541" y="4284918"/>
            <a:ext cx="3426902" cy="1535805"/>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Semantic models for analytical entities</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Often in the form of aggregated </a:t>
            </a:r>
            <a:r>
              <a:rPr lang="en-US" sz="1400" i="1" dirty="0">
                <a:gradFill>
                  <a:gsLst>
                    <a:gs pos="2917">
                      <a:schemeClr val="tx1"/>
                    </a:gs>
                    <a:gs pos="30000">
                      <a:schemeClr val="tx1"/>
                    </a:gs>
                  </a:gsLst>
                  <a:lin ang="5400000" scaled="0"/>
                </a:gradFill>
              </a:rPr>
              <a:t>cubes</a:t>
            </a:r>
            <a:r>
              <a:rPr lang="en-US" sz="1400" dirty="0">
                <a:gradFill>
                  <a:gsLst>
                    <a:gs pos="2917">
                      <a:schemeClr val="tx1"/>
                    </a:gs>
                    <a:gs pos="30000">
                      <a:schemeClr val="tx1"/>
                    </a:gs>
                  </a:gsLst>
                  <a:lin ang="5400000" scaled="0"/>
                </a:gradFill>
              </a:rPr>
              <a:t> that summarize numeric values across one or more </a:t>
            </a:r>
            <a:r>
              <a:rPr lang="en-US" sz="1400" i="1" dirty="0">
                <a:gradFill>
                  <a:gsLst>
                    <a:gs pos="2917">
                      <a:schemeClr val="tx1"/>
                    </a:gs>
                    <a:gs pos="30000">
                      <a:schemeClr val="tx1"/>
                    </a:gs>
                  </a:gsLst>
                  <a:lin ang="5400000" scaled="0"/>
                </a:gradFill>
              </a:rPr>
              <a:t>dimensions</a:t>
            </a:r>
            <a:endParaRPr lang="en-US" sz="1400" dirty="0">
              <a:gradFill>
                <a:gsLst>
                  <a:gs pos="2917">
                    <a:schemeClr val="tx1"/>
                  </a:gs>
                  <a:gs pos="30000">
                    <a:schemeClr val="tx1"/>
                  </a:gs>
                </a:gsLst>
                <a:lin ang="5400000" scaled="0"/>
              </a:gradFill>
            </a:endParaRPr>
          </a:p>
        </p:txBody>
      </p:sp>
      <p:sp>
        <p:nvSpPr>
          <p:cNvPr id="73" name="TextBox 72">
            <a:extLst>
              <a:ext uri="{FF2B5EF4-FFF2-40B4-BE49-F238E27FC236}">
                <a16:creationId xmlns:a16="http://schemas.microsoft.com/office/drawing/2014/main" id="{F52B3FED-2D4C-45A9-AF23-F4AE9EE57B71}"/>
              </a:ext>
            </a:extLst>
          </p:cNvPr>
          <p:cNvSpPr txBox="1"/>
          <p:nvPr/>
        </p:nvSpPr>
        <p:spPr>
          <a:xfrm>
            <a:off x="9395835" y="4286740"/>
            <a:ext cx="2624044" cy="1031051"/>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Reports</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Charts</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Dashboards</a:t>
            </a:r>
          </a:p>
        </p:txBody>
      </p:sp>
    </p:spTree>
    <p:extLst>
      <p:ext uri="{BB962C8B-B14F-4D97-AF65-F5344CB8AC3E}">
        <p14:creationId xmlns:p14="http://schemas.microsoft.com/office/powerpoint/2010/main" val="17307454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9D7724E7-057C-4B8D-A329-4B1032C1641E}"/>
              </a:ext>
              <a:ext uri="{C183D7F6-B498-43B3-948B-1728B52AA6E4}">
                <adec:decorative xmlns:adec="http://schemas.microsoft.com/office/drawing/2017/decorative" val="1"/>
              </a:ext>
            </a:extLst>
          </p:cNvPr>
          <p:cNvSpPr/>
          <p:nvPr/>
        </p:nvSpPr>
        <p:spPr bwMode="auto">
          <a:xfrm>
            <a:off x="568831" y="1604660"/>
            <a:ext cx="11054338" cy="477013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6ABD7DE3-4BAD-4CD5-9A49-8915959ED2B0}"/>
              </a:ext>
              <a:ext uri="{C183D7F6-B498-43B3-948B-1728B52AA6E4}">
                <adec:decorative xmlns:adec="http://schemas.microsoft.com/office/drawing/2017/decorative" val="1"/>
              </a:ext>
            </a:extLst>
          </p:cNvPr>
          <p:cNvSpPr/>
          <p:nvPr/>
        </p:nvSpPr>
        <p:spPr bwMode="auto">
          <a:xfrm>
            <a:off x="957660" y="4663125"/>
            <a:ext cx="10387489" cy="1126696"/>
          </a:xfrm>
          <a:prstGeom prst="rect">
            <a:avLst/>
          </a:prstGeom>
          <a:solidFill>
            <a:schemeClr val="bg1">
              <a:lumMod val="8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6A47E51-1658-4F16-BD10-92B20EC3627B}"/>
              </a:ext>
            </a:extLst>
          </p:cNvPr>
          <p:cNvSpPr>
            <a:spLocks noGrp="1"/>
          </p:cNvSpPr>
          <p:nvPr>
            <p:ph type="title"/>
          </p:nvPr>
        </p:nvSpPr>
        <p:spPr/>
        <p:txBody>
          <a:bodyPr/>
          <a:lstStyle/>
          <a:p>
            <a:r>
              <a:rPr lang="en-US" dirty="0"/>
              <a:t>Data ingestion and processing pipelines</a:t>
            </a:r>
          </a:p>
        </p:txBody>
      </p:sp>
      <p:sp>
        <p:nvSpPr>
          <p:cNvPr id="116" name="TextBox 115">
            <a:extLst>
              <a:ext uri="{FF2B5EF4-FFF2-40B4-BE49-F238E27FC236}">
                <a16:creationId xmlns:a16="http://schemas.microsoft.com/office/drawing/2014/main" id="{43521BD6-5095-4F38-8C6D-E65C0C6BB5DA}"/>
              </a:ext>
            </a:extLst>
          </p:cNvPr>
          <p:cNvSpPr txBox="1"/>
          <p:nvPr/>
        </p:nvSpPr>
        <p:spPr>
          <a:xfrm>
            <a:off x="1609463" y="1205949"/>
            <a:ext cx="7327134"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Create pipelines in </a:t>
            </a:r>
            <a:r>
              <a:rPr lang="en-US" sz="1800" b="1" dirty="0">
                <a:gradFill>
                  <a:gsLst>
                    <a:gs pos="2917">
                      <a:schemeClr val="tx1"/>
                    </a:gs>
                    <a:gs pos="30000">
                      <a:schemeClr val="tx1"/>
                    </a:gs>
                  </a:gsLst>
                  <a:lin ang="5400000" scaled="0"/>
                </a:gradFill>
              </a:rPr>
              <a:t>Azure Data Factory </a:t>
            </a:r>
            <a:r>
              <a:rPr lang="en-US" sz="1800" dirty="0">
                <a:gradFill>
                  <a:gsLst>
                    <a:gs pos="2917">
                      <a:schemeClr val="tx1"/>
                    </a:gs>
                    <a:gs pos="30000">
                      <a:schemeClr val="tx1"/>
                    </a:gs>
                  </a:gsLst>
                  <a:lin ang="5400000" scaled="0"/>
                </a:gradFill>
              </a:rPr>
              <a:t>or </a:t>
            </a:r>
            <a:r>
              <a:rPr lang="en-US" sz="1800" b="1" dirty="0">
                <a:gradFill>
                  <a:gsLst>
                    <a:gs pos="2917">
                      <a:schemeClr val="tx1"/>
                    </a:gs>
                    <a:gs pos="30000">
                      <a:schemeClr val="tx1"/>
                    </a:gs>
                  </a:gsLst>
                  <a:lin ang="5400000" scaled="0"/>
                </a:gradFill>
              </a:rPr>
              <a:t>Azure Synapse Analytics</a:t>
            </a:r>
          </a:p>
        </p:txBody>
      </p:sp>
      <p:pic>
        <p:nvPicPr>
          <p:cNvPr id="4" name="Graphic 3">
            <a:extLst>
              <a:ext uri="{FF2B5EF4-FFF2-40B4-BE49-F238E27FC236}">
                <a16:creationId xmlns:a16="http://schemas.microsoft.com/office/drawing/2014/main" id="{8EBE09CB-E783-4176-AA6E-0D52778DEA9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6952" y="2535954"/>
            <a:ext cx="1251234" cy="1251234"/>
          </a:xfrm>
          <a:prstGeom prst="rect">
            <a:avLst/>
          </a:prstGeom>
        </p:spPr>
      </p:pic>
      <p:sp>
        <p:nvSpPr>
          <p:cNvPr id="5" name="Arrow: Right 4">
            <a:extLst>
              <a:ext uri="{FF2B5EF4-FFF2-40B4-BE49-F238E27FC236}">
                <a16:creationId xmlns:a16="http://schemas.microsoft.com/office/drawing/2014/main" id="{DD42DA1A-E291-47BA-B8C0-8465DF0E6734}"/>
              </a:ext>
              <a:ext uri="{C183D7F6-B498-43B3-948B-1728B52AA6E4}">
                <adec:decorative xmlns:adec="http://schemas.microsoft.com/office/drawing/2017/decorative" val="1"/>
              </a:ext>
            </a:extLst>
          </p:cNvPr>
          <p:cNvSpPr/>
          <p:nvPr/>
        </p:nvSpPr>
        <p:spPr bwMode="auto">
          <a:xfrm>
            <a:off x="2962579" y="1804308"/>
            <a:ext cx="6214425" cy="282451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E775E500-144E-451B-9DBB-0A53B9293F74}"/>
              </a:ext>
              <a:ext uri="{C183D7F6-B498-43B3-948B-1728B52AA6E4}">
                <adec:decorative xmlns:adec="http://schemas.microsoft.com/office/drawing/2017/decorative" val="1"/>
              </a:ext>
            </a:extLst>
          </p:cNvPr>
          <p:cNvSpPr/>
          <p:nvPr/>
        </p:nvSpPr>
        <p:spPr bwMode="auto">
          <a:xfrm>
            <a:off x="3125656" y="2939088"/>
            <a:ext cx="832862" cy="456173"/>
          </a:xfrm>
          <a:prstGeom prst="rect">
            <a:avLst/>
          </a:prstGeom>
          <a:solidFill>
            <a:schemeClr val="accent5">
              <a:lumMod val="20000"/>
              <a:lumOff val="80000"/>
            </a:schemeClr>
          </a:solidFill>
          <a:ln w="285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403E510-D97D-44C0-BC84-63A9854257A9}"/>
              </a:ext>
              <a:ext uri="{C183D7F6-B498-43B3-948B-1728B52AA6E4}">
                <adec:decorative xmlns:adec="http://schemas.microsoft.com/office/drawing/2017/decorative" val="1"/>
              </a:ext>
            </a:extLst>
          </p:cNvPr>
          <p:cNvSpPr/>
          <p:nvPr/>
        </p:nvSpPr>
        <p:spPr bwMode="auto">
          <a:xfrm>
            <a:off x="4282256" y="2939087"/>
            <a:ext cx="832862" cy="456173"/>
          </a:xfrm>
          <a:prstGeom prst="rect">
            <a:avLst/>
          </a:prstGeom>
          <a:solidFill>
            <a:schemeClr val="accent5">
              <a:lumMod val="20000"/>
              <a:lumOff val="80000"/>
            </a:schemeClr>
          </a:solidFill>
          <a:ln w="285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463DA1B-BE4A-4749-9727-5705C62D6754}"/>
              </a:ext>
              <a:ext uri="{C183D7F6-B498-43B3-948B-1728B52AA6E4}">
                <adec:decorative xmlns:adec="http://schemas.microsoft.com/office/drawing/2017/decorative" val="1"/>
              </a:ext>
            </a:extLst>
          </p:cNvPr>
          <p:cNvSpPr/>
          <p:nvPr/>
        </p:nvSpPr>
        <p:spPr bwMode="auto">
          <a:xfrm>
            <a:off x="5438838" y="2584781"/>
            <a:ext cx="832862" cy="456173"/>
          </a:xfrm>
          <a:prstGeom prst="rect">
            <a:avLst/>
          </a:prstGeom>
          <a:solidFill>
            <a:schemeClr val="accent5">
              <a:lumMod val="20000"/>
              <a:lumOff val="80000"/>
            </a:schemeClr>
          </a:solidFill>
          <a:ln w="285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65FF285-D8AB-459D-BDC0-F5EF794D1AC0}"/>
              </a:ext>
              <a:ext uri="{C183D7F6-B498-43B3-948B-1728B52AA6E4}">
                <adec:decorative xmlns:adec="http://schemas.microsoft.com/office/drawing/2017/decorative" val="1"/>
              </a:ext>
            </a:extLst>
          </p:cNvPr>
          <p:cNvSpPr/>
          <p:nvPr/>
        </p:nvSpPr>
        <p:spPr bwMode="auto">
          <a:xfrm>
            <a:off x="5438838" y="3205737"/>
            <a:ext cx="832862" cy="456173"/>
          </a:xfrm>
          <a:prstGeom prst="rect">
            <a:avLst/>
          </a:prstGeom>
          <a:solidFill>
            <a:schemeClr val="accent5">
              <a:lumMod val="20000"/>
              <a:lumOff val="80000"/>
            </a:schemeClr>
          </a:solidFill>
          <a:ln w="285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77A9949-D176-453B-80B3-8BF4055F9992}"/>
              </a:ext>
              <a:ext uri="{C183D7F6-B498-43B3-948B-1728B52AA6E4}">
                <adec:decorative xmlns:adec="http://schemas.microsoft.com/office/drawing/2017/decorative" val="1"/>
              </a:ext>
            </a:extLst>
          </p:cNvPr>
          <p:cNvSpPr/>
          <p:nvPr/>
        </p:nvSpPr>
        <p:spPr bwMode="auto">
          <a:xfrm>
            <a:off x="8033504" y="2977650"/>
            <a:ext cx="832862" cy="456173"/>
          </a:xfrm>
          <a:prstGeom prst="rect">
            <a:avLst/>
          </a:prstGeom>
          <a:solidFill>
            <a:schemeClr val="accent5">
              <a:lumMod val="20000"/>
              <a:lumOff val="80000"/>
            </a:schemeClr>
          </a:solidFill>
          <a:ln w="285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01AC058A-2C2E-42D9-A575-08DF2EA184DE}"/>
              </a:ext>
              <a:ext uri="{C183D7F6-B498-43B3-948B-1728B52AA6E4}">
                <adec:decorative xmlns:adec="http://schemas.microsoft.com/office/drawing/2017/decorative" val="1"/>
              </a:ext>
            </a:extLst>
          </p:cNvPr>
          <p:cNvCxnSpPr>
            <a:stCxn id="8" idx="3"/>
            <a:endCxn id="9" idx="1"/>
          </p:cNvCxnSpPr>
          <p:nvPr/>
        </p:nvCxnSpPr>
        <p:spPr>
          <a:xfrm flipV="1">
            <a:off x="3958518" y="3167174"/>
            <a:ext cx="323738" cy="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E72DD8-0E72-408F-BFB4-133DD2C74D5F}"/>
              </a:ext>
              <a:ext uri="{C183D7F6-B498-43B3-948B-1728B52AA6E4}">
                <adec:decorative xmlns:adec="http://schemas.microsoft.com/office/drawing/2017/decorative" val="1"/>
              </a:ext>
            </a:extLst>
          </p:cNvPr>
          <p:cNvCxnSpPr>
            <a:cxnSpLocks/>
            <a:stCxn id="9" idx="3"/>
            <a:endCxn id="10" idx="1"/>
          </p:cNvCxnSpPr>
          <p:nvPr/>
        </p:nvCxnSpPr>
        <p:spPr>
          <a:xfrm flipV="1">
            <a:off x="5115118" y="2812868"/>
            <a:ext cx="323720" cy="354306"/>
          </a:xfrm>
          <a:prstGeom prst="bentConnector3">
            <a:avLst>
              <a:gd name="adj1" fmla="val 50000"/>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5">
            <a:extLst>
              <a:ext uri="{FF2B5EF4-FFF2-40B4-BE49-F238E27FC236}">
                <a16:creationId xmlns:a16="http://schemas.microsoft.com/office/drawing/2014/main" id="{FFA7965B-E831-4998-9216-01FBBC61DD31}"/>
              </a:ext>
              <a:ext uri="{C183D7F6-B498-43B3-948B-1728B52AA6E4}">
                <adec:decorative xmlns:adec="http://schemas.microsoft.com/office/drawing/2017/decorative" val="1"/>
              </a:ext>
            </a:extLst>
          </p:cNvPr>
          <p:cNvCxnSpPr>
            <a:cxnSpLocks/>
            <a:stCxn id="9" idx="3"/>
            <a:endCxn id="11" idx="1"/>
          </p:cNvCxnSpPr>
          <p:nvPr/>
        </p:nvCxnSpPr>
        <p:spPr>
          <a:xfrm>
            <a:off x="5115118" y="3167174"/>
            <a:ext cx="323720" cy="266650"/>
          </a:xfrm>
          <a:prstGeom prst="bentConnector3">
            <a:avLst>
              <a:gd name="adj1" fmla="val 50000"/>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5">
            <a:extLst>
              <a:ext uri="{FF2B5EF4-FFF2-40B4-BE49-F238E27FC236}">
                <a16:creationId xmlns:a16="http://schemas.microsoft.com/office/drawing/2014/main" id="{38B0F27D-78DD-4EE4-B4E2-C3DA29FF6B00}"/>
              </a:ext>
              <a:ext uri="{C183D7F6-B498-43B3-948B-1728B52AA6E4}">
                <adec:decorative xmlns:adec="http://schemas.microsoft.com/office/drawing/2017/decorative" val="1"/>
              </a:ext>
            </a:extLst>
          </p:cNvPr>
          <p:cNvCxnSpPr>
            <a:cxnSpLocks/>
            <a:stCxn id="11" idx="3"/>
            <a:endCxn id="13" idx="1"/>
          </p:cNvCxnSpPr>
          <p:nvPr/>
        </p:nvCxnSpPr>
        <p:spPr>
          <a:xfrm flipV="1">
            <a:off x="6271700" y="3205737"/>
            <a:ext cx="1761804" cy="228087"/>
          </a:xfrm>
          <a:prstGeom prst="bentConnector3">
            <a:avLst>
              <a:gd name="adj1" fmla="val 83058"/>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5">
            <a:extLst>
              <a:ext uri="{FF2B5EF4-FFF2-40B4-BE49-F238E27FC236}">
                <a16:creationId xmlns:a16="http://schemas.microsoft.com/office/drawing/2014/main" id="{AAF5D0D6-47CF-48BF-869D-4738A059CA21}"/>
              </a:ext>
              <a:ext uri="{C183D7F6-B498-43B3-948B-1728B52AA6E4}">
                <adec:decorative xmlns:adec="http://schemas.microsoft.com/office/drawing/2017/decorative" val="1"/>
              </a:ext>
            </a:extLst>
          </p:cNvPr>
          <p:cNvCxnSpPr>
            <a:cxnSpLocks/>
            <a:stCxn id="12" idx="3"/>
            <a:endCxn id="13" idx="1"/>
          </p:cNvCxnSpPr>
          <p:nvPr/>
        </p:nvCxnSpPr>
        <p:spPr>
          <a:xfrm>
            <a:off x="7440901" y="2812867"/>
            <a:ext cx="592603" cy="392870"/>
          </a:xfrm>
          <a:prstGeom prst="bentConnector3">
            <a:avLst>
              <a:gd name="adj1" fmla="val 50000"/>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0D3C2B-97EC-4C00-9391-29ED9BB48838}"/>
              </a:ext>
              <a:ext uri="{C183D7F6-B498-43B3-948B-1728B52AA6E4}">
                <adec:decorative xmlns:adec="http://schemas.microsoft.com/office/drawing/2017/decorative" val="1"/>
              </a:ext>
            </a:extLst>
          </p:cNvPr>
          <p:cNvCxnSpPr>
            <a:cxnSpLocks/>
            <a:stCxn id="10" idx="3"/>
            <a:endCxn id="12" idx="1"/>
          </p:cNvCxnSpPr>
          <p:nvPr/>
        </p:nvCxnSpPr>
        <p:spPr>
          <a:xfrm flipV="1">
            <a:off x="6271700" y="2812867"/>
            <a:ext cx="336339" cy="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4EE032-7DB7-451C-A344-4DA5D5FD5B04}"/>
              </a:ext>
              <a:ext uri="{C183D7F6-B498-43B3-948B-1728B52AA6E4}">
                <adec:decorative xmlns:adec="http://schemas.microsoft.com/office/drawing/2017/decorative" val="1"/>
              </a:ext>
            </a:extLst>
          </p:cNvPr>
          <p:cNvCxnSpPr>
            <a:stCxn id="4" idx="3"/>
            <a:endCxn id="8" idx="1"/>
          </p:cNvCxnSpPr>
          <p:nvPr/>
        </p:nvCxnSpPr>
        <p:spPr>
          <a:xfrm>
            <a:off x="2628186" y="3161571"/>
            <a:ext cx="497470" cy="5604"/>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71D8909C-C396-482F-96EA-CD4C29F69AD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4157" y="2584780"/>
            <a:ext cx="1251234" cy="1251234"/>
          </a:xfrm>
          <a:prstGeom prst="rect">
            <a:avLst/>
          </a:prstGeom>
        </p:spPr>
      </p:pic>
      <p:cxnSp>
        <p:nvCxnSpPr>
          <p:cNvPr id="36" name="Straight Arrow Connector 35">
            <a:extLst>
              <a:ext uri="{FF2B5EF4-FFF2-40B4-BE49-F238E27FC236}">
                <a16:creationId xmlns:a16="http://schemas.microsoft.com/office/drawing/2014/main" id="{A4D79E50-86F3-4724-9C0D-20B50FD48B9F}"/>
              </a:ext>
              <a:ext uri="{C183D7F6-B498-43B3-948B-1728B52AA6E4}">
                <adec:decorative xmlns:adec="http://schemas.microsoft.com/office/drawing/2017/decorative" val="1"/>
              </a:ext>
            </a:extLst>
          </p:cNvPr>
          <p:cNvCxnSpPr>
            <a:cxnSpLocks/>
            <a:stCxn id="13" idx="3"/>
            <a:endCxn id="35" idx="1"/>
          </p:cNvCxnSpPr>
          <p:nvPr/>
        </p:nvCxnSpPr>
        <p:spPr>
          <a:xfrm>
            <a:off x="8866366" y="3205737"/>
            <a:ext cx="437791" cy="4660"/>
          </a:xfrm>
          <a:prstGeom prst="straightConnector1">
            <a:avLst/>
          </a:prstGeom>
          <a:ln w="571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27912BC1-80D7-4C3A-B758-F59E166329A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2809" y="2916440"/>
            <a:ext cx="517383" cy="517383"/>
          </a:xfrm>
          <a:prstGeom prst="rect">
            <a:avLst/>
          </a:prstGeom>
        </p:spPr>
      </p:pic>
      <p:pic>
        <p:nvPicPr>
          <p:cNvPr id="43" name="Graphic 42">
            <a:extLst>
              <a:ext uri="{FF2B5EF4-FFF2-40B4-BE49-F238E27FC236}">
                <a16:creationId xmlns:a16="http://schemas.microsoft.com/office/drawing/2014/main" id="{9EA819CE-25C6-4AD7-9A48-1E1C88FE159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9995" y="2916440"/>
            <a:ext cx="517383" cy="517383"/>
          </a:xfrm>
          <a:prstGeom prst="rect">
            <a:avLst/>
          </a:prstGeom>
        </p:spPr>
      </p:pic>
      <p:pic>
        <p:nvPicPr>
          <p:cNvPr id="44" name="Graphic 43">
            <a:extLst>
              <a:ext uri="{FF2B5EF4-FFF2-40B4-BE49-F238E27FC236}">
                <a16:creationId xmlns:a16="http://schemas.microsoft.com/office/drawing/2014/main" id="{36769340-0F2F-4459-9610-A699AD5DB3C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3674" y="2554174"/>
            <a:ext cx="517383" cy="517383"/>
          </a:xfrm>
          <a:prstGeom prst="rect">
            <a:avLst/>
          </a:prstGeom>
        </p:spPr>
      </p:pic>
      <p:sp>
        <p:nvSpPr>
          <p:cNvPr id="12" name="Rectangle 11">
            <a:extLst>
              <a:ext uri="{FF2B5EF4-FFF2-40B4-BE49-F238E27FC236}">
                <a16:creationId xmlns:a16="http://schemas.microsoft.com/office/drawing/2014/main" id="{B9EB8D85-AAD9-47E4-B918-C214ABF4C22C}"/>
              </a:ext>
              <a:ext uri="{C183D7F6-B498-43B3-948B-1728B52AA6E4}">
                <adec:decorative xmlns:adec="http://schemas.microsoft.com/office/drawing/2017/decorative" val="1"/>
              </a:ext>
            </a:extLst>
          </p:cNvPr>
          <p:cNvSpPr/>
          <p:nvPr/>
        </p:nvSpPr>
        <p:spPr bwMode="auto">
          <a:xfrm>
            <a:off x="6608039" y="2584780"/>
            <a:ext cx="832862" cy="456173"/>
          </a:xfrm>
          <a:prstGeom prst="rect">
            <a:avLst/>
          </a:prstGeom>
          <a:solidFill>
            <a:schemeClr val="accent5">
              <a:lumMod val="20000"/>
              <a:lumOff val="80000"/>
            </a:schemeClr>
          </a:solidFill>
          <a:ln w="285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Graphic 44">
            <a:extLst>
              <a:ext uri="{FF2B5EF4-FFF2-40B4-BE49-F238E27FC236}">
                <a16:creationId xmlns:a16="http://schemas.microsoft.com/office/drawing/2014/main" id="{C5C3E5A4-0EEF-41AC-8061-EA44A69DFD0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5778" y="2554174"/>
            <a:ext cx="517383" cy="517383"/>
          </a:xfrm>
          <a:prstGeom prst="rect">
            <a:avLst/>
          </a:prstGeom>
        </p:spPr>
      </p:pic>
      <p:pic>
        <p:nvPicPr>
          <p:cNvPr id="46" name="Graphic 45">
            <a:extLst>
              <a:ext uri="{FF2B5EF4-FFF2-40B4-BE49-F238E27FC236}">
                <a16:creationId xmlns:a16="http://schemas.microsoft.com/office/drawing/2014/main" id="{183CEF5C-A643-439E-8E08-389CC51244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21830" y="2939087"/>
            <a:ext cx="517383" cy="517383"/>
          </a:xfrm>
          <a:prstGeom prst="rect">
            <a:avLst/>
          </a:prstGeom>
        </p:spPr>
      </p:pic>
      <p:pic>
        <p:nvPicPr>
          <p:cNvPr id="47" name="Graphic 46">
            <a:extLst>
              <a:ext uri="{FF2B5EF4-FFF2-40B4-BE49-F238E27FC236}">
                <a16:creationId xmlns:a16="http://schemas.microsoft.com/office/drawing/2014/main" id="{D80EE767-E205-4B14-9682-C3E718E535F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9789" y="3178383"/>
            <a:ext cx="517383" cy="517383"/>
          </a:xfrm>
          <a:prstGeom prst="rect">
            <a:avLst/>
          </a:prstGeom>
        </p:spPr>
      </p:pic>
      <p:sp>
        <p:nvSpPr>
          <p:cNvPr id="50" name="TextBox 49">
            <a:extLst>
              <a:ext uri="{FF2B5EF4-FFF2-40B4-BE49-F238E27FC236}">
                <a16:creationId xmlns:a16="http://schemas.microsoft.com/office/drawing/2014/main" id="{B4E6E271-8A11-40CD-A5B2-1A6295A4B0D2}"/>
              </a:ext>
            </a:extLst>
          </p:cNvPr>
          <p:cNvSpPr txBox="1"/>
          <p:nvPr/>
        </p:nvSpPr>
        <p:spPr>
          <a:xfrm>
            <a:off x="924708" y="2311223"/>
            <a:ext cx="222293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Input dataset</a:t>
            </a:r>
          </a:p>
        </p:txBody>
      </p:sp>
      <p:sp>
        <p:nvSpPr>
          <p:cNvPr id="48" name="TextBox 47">
            <a:extLst>
              <a:ext uri="{FF2B5EF4-FFF2-40B4-BE49-F238E27FC236}">
                <a16:creationId xmlns:a16="http://schemas.microsoft.com/office/drawing/2014/main" id="{601F1F1A-D976-4868-9B49-8135A0F26346}"/>
              </a:ext>
              <a:ext uri="{C183D7F6-B498-43B3-948B-1728B52AA6E4}">
                <adec:decorative xmlns:adec="http://schemas.microsoft.com/office/drawing/2017/decorative" val="0"/>
              </a:ext>
            </a:extLst>
          </p:cNvPr>
          <p:cNvSpPr txBox="1"/>
          <p:nvPr/>
        </p:nvSpPr>
        <p:spPr>
          <a:xfrm>
            <a:off x="4519488" y="1963321"/>
            <a:ext cx="144494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Pipeline</a:t>
            </a:r>
          </a:p>
        </p:txBody>
      </p:sp>
      <p:sp>
        <p:nvSpPr>
          <p:cNvPr id="49" name="TextBox 48">
            <a:extLst>
              <a:ext uri="{FF2B5EF4-FFF2-40B4-BE49-F238E27FC236}">
                <a16:creationId xmlns:a16="http://schemas.microsoft.com/office/drawing/2014/main" id="{784F8200-11A1-464E-9DE0-FF6AEA169C43}"/>
              </a:ext>
            </a:extLst>
          </p:cNvPr>
          <p:cNvSpPr txBox="1"/>
          <p:nvPr/>
        </p:nvSpPr>
        <p:spPr>
          <a:xfrm>
            <a:off x="3294268" y="2380215"/>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Activities</a:t>
            </a:r>
          </a:p>
        </p:txBody>
      </p:sp>
      <p:sp>
        <p:nvSpPr>
          <p:cNvPr id="51" name="TextBox 50">
            <a:extLst>
              <a:ext uri="{FF2B5EF4-FFF2-40B4-BE49-F238E27FC236}">
                <a16:creationId xmlns:a16="http://schemas.microsoft.com/office/drawing/2014/main" id="{70C27663-24C0-4C23-8366-ED2804934F63}"/>
              </a:ext>
            </a:extLst>
          </p:cNvPr>
          <p:cNvSpPr txBox="1"/>
          <p:nvPr/>
        </p:nvSpPr>
        <p:spPr>
          <a:xfrm>
            <a:off x="8775597" y="2338226"/>
            <a:ext cx="243927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 dataset</a:t>
            </a:r>
          </a:p>
        </p:txBody>
      </p:sp>
      <p:cxnSp>
        <p:nvCxnSpPr>
          <p:cNvPr id="72" name="Straight Arrow Connector 71">
            <a:extLst>
              <a:ext uri="{FF2B5EF4-FFF2-40B4-BE49-F238E27FC236}">
                <a16:creationId xmlns:a16="http://schemas.microsoft.com/office/drawing/2014/main" id="{65666820-7788-4535-B5DB-119AB16CBE20}"/>
              </a:ext>
              <a:ext uri="{C183D7F6-B498-43B3-948B-1728B52AA6E4}">
                <adec:decorative xmlns:adec="http://schemas.microsoft.com/office/drawing/2017/decorative" val="1"/>
              </a:ext>
            </a:extLst>
          </p:cNvPr>
          <p:cNvCxnSpPr>
            <a:cxnSpLocks/>
            <a:stCxn id="4" idx="2"/>
            <a:endCxn id="70" idx="0"/>
          </p:cNvCxnSpPr>
          <p:nvPr/>
        </p:nvCxnSpPr>
        <p:spPr>
          <a:xfrm>
            <a:off x="2002569" y="3787188"/>
            <a:ext cx="0" cy="947016"/>
          </a:xfrm>
          <a:prstGeom prst="straightConnector1">
            <a:avLst/>
          </a:prstGeom>
          <a:ln w="38100">
            <a:solidFill>
              <a:schemeClr val="accent5"/>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EA2918F-ED16-4798-991B-63C77AA7CBD5}"/>
              </a:ext>
              <a:ext uri="{C183D7F6-B498-43B3-948B-1728B52AA6E4}">
                <adec:decorative xmlns:adec="http://schemas.microsoft.com/office/drawing/2017/decorative" val="1"/>
              </a:ext>
            </a:extLst>
          </p:cNvPr>
          <p:cNvCxnSpPr>
            <a:cxnSpLocks/>
            <a:endCxn id="28" idx="0"/>
          </p:cNvCxnSpPr>
          <p:nvPr/>
        </p:nvCxnSpPr>
        <p:spPr>
          <a:xfrm>
            <a:off x="4658868" y="3230623"/>
            <a:ext cx="11432" cy="1485531"/>
          </a:xfrm>
          <a:prstGeom prst="straightConnector1">
            <a:avLst/>
          </a:prstGeom>
          <a:ln w="38100">
            <a:solidFill>
              <a:schemeClr val="accent5"/>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6AB01F2-BA37-413C-904A-A810B9134ECC}"/>
              </a:ext>
              <a:ext uri="{C183D7F6-B498-43B3-948B-1728B52AA6E4}">
                <adec:decorative xmlns:adec="http://schemas.microsoft.com/office/drawing/2017/decorative" val="1"/>
              </a:ext>
            </a:extLst>
          </p:cNvPr>
          <p:cNvCxnSpPr>
            <a:cxnSpLocks/>
            <a:stCxn id="47" idx="2"/>
          </p:cNvCxnSpPr>
          <p:nvPr/>
        </p:nvCxnSpPr>
        <p:spPr>
          <a:xfrm flipH="1">
            <a:off x="5848480" y="3695766"/>
            <a:ext cx="1" cy="1237404"/>
          </a:xfrm>
          <a:prstGeom prst="straightConnector1">
            <a:avLst/>
          </a:prstGeom>
          <a:ln w="38100">
            <a:solidFill>
              <a:schemeClr val="accent5"/>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C5FC134-D121-4472-8C60-AEEC199E260A}"/>
              </a:ext>
              <a:ext uri="{C183D7F6-B498-43B3-948B-1728B52AA6E4}">
                <adec:decorative xmlns:adec="http://schemas.microsoft.com/office/drawing/2017/decorative" val="1"/>
              </a:ext>
            </a:extLst>
          </p:cNvPr>
          <p:cNvCxnSpPr>
            <a:cxnSpLocks/>
            <a:stCxn id="45" idx="2"/>
            <a:endCxn id="55" idx="0"/>
          </p:cNvCxnSpPr>
          <p:nvPr/>
        </p:nvCxnSpPr>
        <p:spPr>
          <a:xfrm>
            <a:off x="7024470" y="3071557"/>
            <a:ext cx="13019" cy="1677208"/>
          </a:xfrm>
          <a:prstGeom prst="straightConnector1">
            <a:avLst/>
          </a:prstGeom>
          <a:ln w="38100">
            <a:solidFill>
              <a:schemeClr val="accent5"/>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105E9B4-0EEB-45E8-8637-35012EC54158}"/>
              </a:ext>
              <a:ext uri="{C183D7F6-B498-43B3-948B-1728B52AA6E4}">
                <adec:decorative xmlns:adec="http://schemas.microsoft.com/office/drawing/2017/decorative" val="1"/>
              </a:ext>
            </a:extLst>
          </p:cNvPr>
          <p:cNvCxnSpPr>
            <a:cxnSpLocks/>
          </p:cNvCxnSpPr>
          <p:nvPr/>
        </p:nvCxnSpPr>
        <p:spPr>
          <a:xfrm flipH="1" flipV="1">
            <a:off x="9929774" y="3683614"/>
            <a:ext cx="9129" cy="864488"/>
          </a:xfrm>
          <a:prstGeom prst="straightConnector1">
            <a:avLst/>
          </a:prstGeom>
          <a:ln w="38100">
            <a:solidFill>
              <a:schemeClr val="accent5"/>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7B6D775-7A6B-48A4-B057-597BD8C8D516}"/>
              </a:ext>
            </a:extLst>
          </p:cNvPr>
          <p:cNvSpPr txBox="1"/>
          <p:nvPr/>
        </p:nvSpPr>
        <p:spPr>
          <a:xfrm>
            <a:off x="882489" y="5244551"/>
            <a:ext cx="240168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Linked services</a:t>
            </a:r>
          </a:p>
        </p:txBody>
      </p:sp>
      <p:pic>
        <p:nvPicPr>
          <p:cNvPr id="112" name="Picture 111">
            <a:extLst>
              <a:ext uri="{FF2B5EF4-FFF2-40B4-BE49-F238E27FC236}">
                <a16:creationId xmlns:a16="http://schemas.microsoft.com/office/drawing/2014/main" id="{0EA937DD-4DA5-4384-AB8E-320E0F61B73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135923" y="1185435"/>
            <a:ext cx="521921" cy="595649"/>
          </a:xfrm>
          <a:prstGeom prst="rect">
            <a:avLst/>
          </a:prstGeom>
        </p:spPr>
      </p:pic>
      <p:pic>
        <p:nvPicPr>
          <p:cNvPr id="114" name="Picture 113">
            <a:extLst>
              <a:ext uri="{FF2B5EF4-FFF2-40B4-BE49-F238E27FC236}">
                <a16:creationId xmlns:a16="http://schemas.microsoft.com/office/drawing/2014/main" id="{259111FD-AADE-4987-A3A8-00AA1D9929C8}"/>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64098" y="1194693"/>
            <a:ext cx="576505" cy="566275"/>
          </a:xfrm>
          <a:prstGeom prst="rect">
            <a:avLst/>
          </a:prstGeom>
        </p:spPr>
      </p:pic>
      <p:pic>
        <p:nvPicPr>
          <p:cNvPr id="3" name="Picture 2">
            <a:extLst>
              <a:ext uri="{FF2B5EF4-FFF2-40B4-BE49-F238E27FC236}">
                <a16:creationId xmlns:a16="http://schemas.microsoft.com/office/drawing/2014/main" id="{E9B4254A-2D29-4B10-8975-D5D93F18AB9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87618" y="4700502"/>
            <a:ext cx="502570" cy="573568"/>
          </a:xfrm>
          <a:prstGeom prst="rect">
            <a:avLst/>
          </a:prstGeom>
        </p:spPr>
      </p:pic>
      <p:cxnSp>
        <p:nvCxnSpPr>
          <p:cNvPr id="76" name="Straight Arrow Connector 75">
            <a:extLst>
              <a:ext uri="{FF2B5EF4-FFF2-40B4-BE49-F238E27FC236}">
                <a16:creationId xmlns:a16="http://schemas.microsoft.com/office/drawing/2014/main" id="{6330BB92-6D67-49B9-832A-1DBB57BD15B5}"/>
              </a:ext>
              <a:ext uri="{C183D7F6-B498-43B3-948B-1728B52AA6E4}">
                <adec:decorative xmlns:adec="http://schemas.microsoft.com/office/drawing/2017/decorative" val="1"/>
              </a:ext>
            </a:extLst>
          </p:cNvPr>
          <p:cNvCxnSpPr>
            <a:cxnSpLocks/>
          </p:cNvCxnSpPr>
          <p:nvPr/>
        </p:nvCxnSpPr>
        <p:spPr>
          <a:xfrm flipH="1">
            <a:off x="8471902" y="3456470"/>
            <a:ext cx="8620" cy="1295206"/>
          </a:xfrm>
          <a:prstGeom prst="straightConnector1">
            <a:avLst/>
          </a:prstGeom>
          <a:ln w="38100">
            <a:solidFill>
              <a:schemeClr val="accent5"/>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B90D9B74-28BC-4D1A-A848-211BEC3A1095}"/>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75471" y="4751676"/>
            <a:ext cx="592862" cy="592862"/>
          </a:xfrm>
          <a:prstGeom prst="rect">
            <a:avLst/>
          </a:prstGeom>
        </p:spPr>
      </p:pic>
      <p:pic>
        <p:nvPicPr>
          <p:cNvPr id="55" name="Picture 54">
            <a:extLst>
              <a:ext uri="{FF2B5EF4-FFF2-40B4-BE49-F238E27FC236}">
                <a16:creationId xmlns:a16="http://schemas.microsoft.com/office/drawing/2014/main" id="{064E16DA-866C-4581-AEAE-A1175F1339E5}"/>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765778" y="4748765"/>
            <a:ext cx="543422" cy="531128"/>
          </a:xfrm>
          <a:prstGeom prst="rect">
            <a:avLst/>
          </a:prstGeom>
        </p:spPr>
      </p:pic>
      <p:pic>
        <p:nvPicPr>
          <p:cNvPr id="6" name="Graphic 5">
            <a:extLst>
              <a:ext uri="{FF2B5EF4-FFF2-40B4-BE49-F238E27FC236}">
                <a16:creationId xmlns:a16="http://schemas.microsoft.com/office/drawing/2014/main" id="{0D1138F1-205B-467D-96A7-A876402F2D55}"/>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29905" y="4737989"/>
            <a:ext cx="650727" cy="650727"/>
          </a:xfrm>
          <a:prstGeom prst="rect">
            <a:avLst/>
          </a:prstGeom>
        </p:spPr>
      </p:pic>
      <p:pic>
        <p:nvPicPr>
          <p:cNvPr id="28" name="Graphic 27">
            <a:extLst>
              <a:ext uri="{FF2B5EF4-FFF2-40B4-BE49-F238E27FC236}">
                <a16:creationId xmlns:a16="http://schemas.microsoft.com/office/drawing/2014/main" id="{9DF796B9-BD78-4C30-B9E8-DD998A2A84D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56368" y="4716154"/>
            <a:ext cx="627864" cy="627864"/>
          </a:xfrm>
          <a:prstGeom prst="rect">
            <a:avLst/>
          </a:prstGeom>
        </p:spPr>
      </p:pic>
      <p:pic>
        <p:nvPicPr>
          <p:cNvPr id="70" name="Graphic 69">
            <a:extLst>
              <a:ext uri="{FF2B5EF4-FFF2-40B4-BE49-F238E27FC236}">
                <a16:creationId xmlns:a16="http://schemas.microsoft.com/office/drawing/2014/main" id="{EDE53767-E3A8-4A2C-997D-4EAE4EFDC4AB}"/>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06261" y="4734204"/>
            <a:ext cx="592616" cy="592616"/>
          </a:xfrm>
          <a:prstGeom prst="rect">
            <a:avLst/>
          </a:prstGeom>
        </p:spPr>
      </p:pic>
    </p:spTree>
    <p:extLst>
      <p:ext uri="{BB962C8B-B14F-4D97-AF65-F5344CB8AC3E}">
        <p14:creationId xmlns:p14="http://schemas.microsoft.com/office/powerpoint/2010/main" val="1944972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D0F7D11A-E61C-468D-826E-5212914EF0CD}"/>
              </a:ext>
              <a:ext uri="{C183D7F6-B498-43B3-948B-1728B52AA6E4}">
                <adec:decorative xmlns:adec="http://schemas.microsoft.com/office/drawing/2017/decorative" val="1"/>
              </a:ext>
            </a:extLst>
          </p:cNvPr>
          <p:cNvSpPr/>
          <p:nvPr/>
        </p:nvSpPr>
        <p:spPr bwMode="auto">
          <a:xfrm>
            <a:off x="418643" y="2144555"/>
            <a:ext cx="5743852" cy="38239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06D9E76-DE43-40CE-84A1-31BA9207CDB1}"/>
              </a:ext>
              <a:ext uri="{C183D7F6-B498-43B3-948B-1728B52AA6E4}">
                <adec:decorative xmlns:adec="http://schemas.microsoft.com/office/drawing/2017/decorative" val="1"/>
              </a:ext>
            </a:extLst>
          </p:cNvPr>
          <p:cNvSpPr/>
          <p:nvPr/>
        </p:nvSpPr>
        <p:spPr bwMode="auto">
          <a:xfrm>
            <a:off x="6307852" y="2114914"/>
            <a:ext cx="5746520" cy="38556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B45D292-7B79-4E80-8868-594895A4CA17}"/>
              </a:ext>
            </a:extLst>
          </p:cNvPr>
          <p:cNvSpPr>
            <a:spLocks noGrp="1"/>
          </p:cNvSpPr>
          <p:nvPr>
            <p:ph type="title"/>
          </p:nvPr>
        </p:nvSpPr>
        <p:spPr/>
        <p:txBody>
          <a:bodyPr/>
          <a:lstStyle/>
          <a:p>
            <a:r>
              <a:rPr lang="en-US" dirty="0"/>
              <a:t>Analytical data stores</a:t>
            </a:r>
          </a:p>
        </p:txBody>
      </p:sp>
      <p:grpSp>
        <p:nvGrpSpPr>
          <p:cNvPr id="58" name="Group 57">
            <a:extLst>
              <a:ext uri="{FF2B5EF4-FFF2-40B4-BE49-F238E27FC236}">
                <a16:creationId xmlns:a16="http://schemas.microsoft.com/office/drawing/2014/main" id="{ED15E71B-9D98-4472-A50A-83C347CCA245}"/>
              </a:ext>
              <a:ext uri="{C183D7F6-B498-43B3-948B-1728B52AA6E4}">
                <adec:decorative xmlns:adec="http://schemas.microsoft.com/office/drawing/2017/decorative" val="1"/>
              </a:ext>
            </a:extLst>
          </p:cNvPr>
          <p:cNvGrpSpPr/>
          <p:nvPr/>
        </p:nvGrpSpPr>
        <p:grpSpPr>
          <a:xfrm>
            <a:off x="762589" y="1104900"/>
            <a:ext cx="1102099" cy="1708240"/>
            <a:chOff x="1503334" y="4258936"/>
            <a:chExt cx="1264312" cy="2186957"/>
          </a:xfrm>
        </p:grpSpPr>
        <p:pic>
          <p:nvPicPr>
            <p:cNvPr id="6" name="Graphic 5" descr="Database with solid fill">
              <a:extLst>
                <a:ext uri="{FF2B5EF4-FFF2-40B4-BE49-F238E27FC236}">
                  <a16:creationId xmlns:a16="http://schemas.microsoft.com/office/drawing/2014/main" id="{B3E4DB5C-BA18-4DC5-9D4E-F23CEEBE4F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3334" y="5181581"/>
              <a:ext cx="1264312" cy="1264312"/>
            </a:xfrm>
            <a:prstGeom prst="rect">
              <a:avLst/>
            </a:prstGeom>
          </p:spPr>
        </p:pic>
        <p:grpSp>
          <p:nvGrpSpPr>
            <p:cNvPr id="39" name="Group 38">
              <a:extLst>
                <a:ext uri="{FF2B5EF4-FFF2-40B4-BE49-F238E27FC236}">
                  <a16:creationId xmlns:a16="http://schemas.microsoft.com/office/drawing/2014/main" id="{73214988-0704-4A52-9F61-50331A4C21AF}"/>
                </a:ext>
              </a:extLst>
            </p:cNvPr>
            <p:cNvGrpSpPr/>
            <p:nvPr/>
          </p:nvGrpSpPr>
          <p:grpSpPr>
            <a:xfrm>
              <a:off x="1503334" y="4258936"/>
              <a:ext cx="1264312" cy="1048563"/>
              <a:chOff x="1031907" y="1384189"/>
              <a:chExt cx="3031419" cy="2514121"/>
            </a:xfrm>
          </p:grpSpPr>
          <p:pic>
            <p:nvPicPr>
              <p:cNvPr id="11" name="Graphic 10" descr="Table outline">
                <a:extLst>
                  <a:ext uri="{FF2B5EF4-FFF2-40B4-BE49-F238E27FC236}">
                    <a16:creationId xmlns:a16="http://schemas.microsoft.com/office/drawing/2014/main" id="{B1FCCDA5-B1E8-40FA-9CF1-6F5CEA4E9F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5065" y="1384189"/>
                <a:ext cx="914400" cy="914400"/>
              </a:xfrm>
              <a:prstGeom prst="rect">
                <a:avLst/>
              </a:prstGeom>
            </p:spPr>
          </p:pic>
          <p:pic>
            <p:nvPicPr>
              <p:cNvPr id="12" name="Graphic 11" descr="Table outline">
                <a:extLst>
                  <a:ext uri="{FF2B5EF4-FFF2-40B4-BE49-F238E27FC236}">
                    <a16:creationId xmlns:a16="http://schemas.microsoft.com/office/drawing/2014/main" id="{E904B451-A3FC-4651-8ACF-FD85589786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926" y="2227057"/>
                <a:ext cx="914400" cy="914400"/>
              </a:xfrm>
              <a:prstGeom prst="rect">
                <a:avLst/>
              </a:prstGeom>
            </p:spPr>
          </p:pic>
          <p:pic>
            <p:nvPicPr>
              <p:cNvPr id="13" name="Graphic 12" descr="Table outline">
                <a:extLst>
                  <a:ext uri="{FF2B5EF4-FFF2-40B4-BE49-F238E27FC236}">
                    <a16:creationId xmlns:a16="http://schemas.microsoft.com/office/drawing/2014/main" id="{85944A36-04B2-4006-A44E-1E5AC7240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907" y="2227057"/>
                <a:ext cx="914400" cy="914400"/>
              </a:xfrm>
              <a:prstGeom prst="rect">
                <a:avLst/>
              </a:prstGeom>
            </p:spPr>
          </p:pic>
          <p:pic>
            <p:nvPicPr>
              <p:cNvPr id="14" name="Graphic 13" descr="Table outline">
                <a:extLst>
                  <a:ext uri="{FF2B5EF4-FFF2-40B4-BE49-F238E27FC236}">
                    <a16:creationId xmlns:a16="http://schemas.microsoft.com/office/drawing/2014/main" id="{C61EA175-4789-4EA7-82CE-523EB20868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5065" y="2227057"/>
                <a:ext cx="914400" cy="914400"/>
              </a:xfrm>
              <a:prstGeom prst="rect">
                <a:avLst/>
              </a:prstGeom>
            </p:spPr>
          </p:pic>
          <p:cxnSp>
            <p:nvCxnSpPr>
              <p:cNvPr id="16" name="Straight Connector 15">
                <a:extLst>
                  <a:ext uri="{FF2B5EF4-FFF2-40B4-BE49-F238E27FC236}">
                    <a16:creationId xmlns:a16="http://schemas.microsoft.com/office/drawing/2014/main" id="{4F8AD5E9-9F8E-4413-BDA8-1689B3A76E43}"/>
                  </a:ext>
                </a:extLst>
              </p:cNvPr>
              <p:cNvCxnSpPr>
                <a:cxnSpLocks/>
              </p:cNvCxnSpPr>
              <p:nvPr/>
            </p:nvCxnSpPr>
            <p:spPr>
              <a:xfrm>
                <a:off x="2542265" y="2090889"/>
                <a:ext cx="0" cy="29563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Graphic 17" descr="Table outline">
                <a:extLst>
                  <a:ext uri="{FF2B5EF4-FFF2-40B4-BE49-F238E27FC236}">
                    <a16:creationId xmlns:a16="http://schemas.microsoft.com/office/drawing/2014/main" id="{50B9836F-A90C-4181-A157-1D229DE4B8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5065" y="2983910"/>
                <a:ext cx="914400" cy="914400"/>
              </a:xfrm>
              <a:prstGeom prst="rect">
                <a:avLst/>
              </a:prstGeom>
            </p:spPr>
          </p:pic>
          <p:cxnSp>
            <p:nvCxnSpPr>
              <p:cNvPr id="21" name="Straight Connector 20">
                <a:extLst>
                  <a:ext uri="{FF2B5EF4-FFF2-40B4-BE49-F238E27FC236}">
                    <a16:creationId xmlns:a16="http://schemas.microsoft.com/office/drawing/2014/main" id="{90B73402-1BAF-4187-89BD-9EAEEEB2C9C7}"/>
                  </a:ext>
                </a:extLst>
              </p:cNvPr>
              <p:cNvCxnSpPr>
                <a:cxnSpLocks/>
              </p:cNvCxnSpPr>
              <p:nvPr/>
            </p:nvCxnSpPr>
            <p:spPr>
              <a:xfrm>
                <a:off x="2542265" y="2906278"/>
                <a:ext cx="0" cy="27956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4698249-415D-4019-BE00-7462AA7F67E5}"/>
                  </a:ext>
                </a:extLst>
              </p:cNvPr>
              <p:cNvCxnSpPr>
                <a:cxnSpLocks/>
              </p:cNvCxnSpPr>
              <p:nvPr/>
            </p:nvCxnSpPr>
            <p:spPr>
              <a:xfrm>
                <a:off x="2871332" y="2684257"/>
                <a:ext cx="372750"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3467108-B92A-465A-A6E4-89F284A84957}"/>
                  </a:ext>
                </a:extLst>
              </p:cNvPr>
              <p:cNvCxnSpPr>
                <a:cxnSpLocks/>
              </p:cNvCxnSpPr>
              <p:nvPr/>
            </p:nvCxnSpPr>
            <p:spPr>
              <a:xfrm>
                <a:off x="1829770" y="2684257"/>
                <a:ext cx="372750"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4" name="TextBox 53">
            <a:extLst>
              <a:ext uri="{FF2B5EF4-FFF2-40B4-BE49-F238E27FC236}">
                <a16:creationId xmlns:a16="http://schemas.microsoft.com/office/drawing/2014/main" id="{B182C6AC-0BB8-4A4E-87C6-4B46B3634F42}"/>
              </a:ext>
            </a:extLst>
          </p:cNvPr>
          <p:cNvSpPr txBox="1"/>
          <p:nvPr/>
        </p:nvSpPr>
        <p:spPr>
          <a:xfrm>
            <a:off x="2052108" y="2265649"/>
            <a:ext cx="26060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Warehouse</a:t>
            </a:r>
          </a:p>
        </p:txBody>
      </p:sp>
      <p:sp>
        <p:nvSpPr>
          <p:cNvPr id="55" name="TextBox 54">
            <a:extLst>
              <a:ext uri="{FF2B5EF4-FFF2-40B4-BE49-F238E27FC236}">
                <a16:creationId xmlns:a16="http://schemas.microsoft.com/office/drawing/2014/main" id="{CD31D487-4748-48C3-8BAF-F4707705E820}"/>
              </a:ext>
            </a:extLst>
          </p:cNvPr>
          <p:cNvSpPr txBox="1"/>
          <p:nvPr/>
        </p:nvSpPr>
        <p:spPr>
          <a:xfrm>
            <a:off x="8152611" y="2191124"/>
            <a:ext cx="169687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Lake</a:t>
            </a:r>
          </a:p>
        </p:txBody>
      </p:sp>
      <p:sp>
        <p:nvSpPr>
          <p:cNvPr id="57" name="TextBox 56">
            <a:extLst>
              <a:ext uri="{FF2B5EF4-FFF2-40B4-BE49-F238E27FC236}">
                <a16:creationId xmlns:a16="http://schemas.microsoft.com/office/drawing/2014/main" id="{CC0DBE4A-3D54-49D1-BEDC-5052AA7FD48E}"/>
              </a:ext>
            </a:extLst>
          </p:cNvPr>
          <p:cNvSpPr txBox="1"/>
          <p:nvPr/>
        </p:nvSpPr>
        <p:spPr>
          <a:xfrm>
            <a:off x="472186" y="2772470"/>
            <a:ext cx="5475539" cy="18620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Large-scale relational database store and query engine</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Data is </a:t>
            </a:r>
            <a:r>
              <a:rPr lang="en-US" sz="1800" i="1" dirty="0">
                <a:gradFill>
                  <a:gsLst>
                    <a:gs pos="2917">
                      <a:schemeClr val="tx1"/>
                    </a:gs>
                    <a:gs pos="30000">
                      <a:schemeClr val="tx1"/>
                    </a:gs>
                  </a:gsLst>
                  <a:lin ang="5400000" scaled="0"/>
                </a:gradFill>
              </a:rPr>
              <a:t>denormalized</a:t>
            </a:r>
            <a:r>
              <a:rPr lang="en-US" sz="1800" dirty="0">
                <a:gradFill>
                  <a:gsLst>
                    <a:gs pos="2917">
                      <a:schemeClr val="tx1"/>
                    </a:gs>
                    <a:gs pos="30000">
                      <a:schemeClr val="tx1"/>
                    </a:gs>
                  </a:gsLst>
                  <a:lin ang="5400000" scaled="0"/>
                </a:gradFill>
              </a:rPr>
              <a:t> for query optimization</a:t>
            </a:r>
          </a:p>
          <a:p>
            <a:pPr marL="800083"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Typically as a </a:t>
            </a:r>
            <a:r>
              <a:rPr lang="en-US" sz="1600" i="1" dirty="0">
                <a:gradFill>
                  <a:gsLst>
                    <a:gs pos="2917">
                      <a:schemeClr val="tx1"/>
                    </a:gs>
                    <a:gs pos="30000">
                      <a:schemeClr val="tx1"/>
                    </a:gs>
                  </a:gsLst>
                  <a:lin ang="5400000" scaled="0"/>
                </a:gradFill>
              </a:rPr>
              <a:t>star</a:t>
            </a:r>
            <a:r>
              <a:rPr lang="en-US" sz="1600" dirty="0">
                <a:gradFill>
                  <a:gsLst>
                    <a:gs pos="2917">
                      <a:schemeClr val="tx1"/>
                    </a:gs>
                    <a:gs pos="30000">
                      <a:schemeClr val="tx1"/>
                    </a:gs>
                  </a:gsLst>
                  <a:lin ang="5400000" scaled="0"/>
                </a:gradFill>
              </a:rPr>
              <a:t> or </a:t>
            </a:r>
            <a:r>
              <a:rPr lang="en-US" sz="1600" i="1" dirty="0">
                <a:gradFill>
                  <a:gsLst>
                    <a:gs pos="2917">
                      <a:schemeClr val="tx1"/>
                    </a:gs>
                    <a:gs pos="30000">
                      <a:schemeClr val="tx1"/>
                    </a:gs>
                  </a:gsLst>
                  <a:lin ang="5400000" scaled="0"/>
                </a:gradFill>
              </a:rPr>
              <a:t>snowflake</a:t>
            </a:r>
            <a:r>
              <a:rPr lang="en-US" sz="1600" dirty="0">
                <a:gradFill>
                  <a:gsLst>
                    <a:gs pos="2917">
                      <a:schemeClr val="tx1"/>
                    </a:gs>
                    <a:gs pos="30000">
                      <a:schemeClr val="tx1"/>
                    </a:gs>
                  </a:gsLst>
                  <a:lin ang="5400000" scaled="0"/>
                </a:gradFill>
              </a:rPr>
              <a:t> schema of numeric </a:t>
            </a:r>
            <a:r>
              <a:rPr lang="en-US" sz="1600" i="1" dirty="0">
                <a:gradFill>
                  <a:gsLst>
                    <a:gs pos="2917">
                      <a:schemeClr val="tx1"/>
                    </a:gs>
                    <a:gs pos="30000">
                      <a:schemeClr val="tx1"/>
                    </a:gs>
                  </a:gsLst>
                  <a:lin ang="5400000" scaled="0"/>
                </a:gradFill>
              </a:rPr>
              <a:t>facts</a:t>
            </a:r>
            <a:r>
              <a:rPr lang="en-US" sz="1600" dirty="0">
                <a:gradFill>
                  <a:gsLst>
                    <a:gs pos="2917">
                      <a:schemeClr val="tx1"/>
                    </a:gs>
                    <a:gs pos="30000">
                      <a:schemeClr val="tx1"/>
                    </a:gs>
                  </a:gsLst>
                  <a:lin ang="5400000" scaled="0"/>
                </a:gradFill>
              </a:rPr>
              <a:t> that can be aggregated by </a:t>
            </a:r>
            <a:r>
              <a:rPr lang="en-US" sz="1600" i="1" dirty="0">
                <a:gradFill>
                  <a:gsLst>
                    <a:gs pos="2917">
                      <a:schemeClr val="tx1"/>
                    </a:gs>
                    <a:gs pos="30000">
                      <a:schemeClr val="tx1"/>
                    </a:gs>
                  </a:gsLst>
                  <a:lin ang="5400000" scaled="0"/>
                </a:gradFill>
              </a:rPr>
              <a:t>dimensions</a:t>
            </a:r>
            <a:endParaRPr lang="en-US" sz="1600"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2091B96E-638F-45AE-88DC-15F4540D6DCF}"/>
              </a:ext>
            </a:extLst>
          </p:cNvPr>
          <p:cNvSpPr txBox="1"/>
          <p:nvPr/>
        </p:nvSpPr>
        <p:spPr>
          <a:xfrm>
            <a:off x="6232050" y="2724606"/>
            <a:ext cx="5822322" cy="312393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Data files are stored in a distributed file system</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Tabular storage layers can be used to abstract files and provide a relational interface.</a:t>
            </a:r>
          </a:p>
          <a:p>
            <a:pPr marL="800083"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Use </a:t>
            </a:r>
            <a:r>
              <a:rPr lang="en-US" sz="1600" i="1" dirty="0" err="1">
                <a:gradFill>
                  <a:gsLst>
                    <a:gs pos="2917">
                      <a:schemeClr val="tx1"/>
                    </a:gs>
                    <a:gs pos="30000">
                      <a:schemeClr val="tx1"/>
                    </a:gs>
                  </a:gsLst>
                  <a:lin ang="5400000" scaled="0"/>
                </a:gradFill>
              </a:rPr>
              <a:t>PolyBase</a:t>
            </a:r>
            <a:r>
              <a:rPr lang="en-US" sz="1600" dirty="0">
                <a:gradFill>
                  <a:gsLst>
                    <a:gs pos="2917">
                      <a:schemeClr val="tx1"/>
                    </a:gs>
                    <a:gs pos="30000">
                      <a:schemeClr val="tx1"/>
                    </a:gs>
                  </a:gsLst>
                  <a:lin ang="5400000" scaled="0"/>
                </a:gradFill>
              </a:rPr>
              <a:t> external tables or create a </a:t>
            </a:r>
            <a:r>
              <a:rPr lang="en-US" sz="1600" i="1" dirty="0">
                <a:gradFill>
                  <a:gsLst>
                    <a:gs pos="2917">
                      <a:schemeClr val="tx1"/>
                    </a:gs>
                    <a:gs pos="30000">
                      <a:schemeClr val="tx1"/>
                    </a:gs>
                  </a:gsLst>
                  <a:lin ang="5400000" scaled="0"/>
                </a:gradFill>
              </a:rPr>
              <a:t>lake database</a:t>
            </a:r>
            <a:r>
              <a:rPr lang="en-US" sz="1600" dirty="0">
                <a:gradFill>
                  <a:gsLst>
                    <a:gs pos="2917">
                      <a:schemeClr val="tx1"/>
                    </a:gs>
                    <a:gs pos="30000">
                      <a:schemeClr val="tx1"/>
                    </a:gs>
                  </a:gsLst>
                  <a:lin ang="5400000" scaled="0"/>
                </a:gradFill>
              </a:rPr>
              <a:t> in Azure Synapse Analytics</a:t>
            </a:r>
          </a:p>
          <a:p>
            <a:pPr marL="800083"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Use database tables and SQL endpoints in Azure Databricks</a:t>
            </a:r>
          </a:p>
          <a:p>
            <a:pPr marL="800083"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Use Spark </a:t>
            </a:r>
            <a:r>
              <a:rPr lang="en-US" sz="1600" i="1" dirty="0">
                <a:gradFill>
                  <a:gsLst>
                    <a:gs pos="2917">
                      <a:schemeClr val="tx1"/>
                    </a:gs>
                    <a:gs pos="30000">
                      <a:schemeClr val="tx1"/>
                    </a:gs>
                  </a:gsLst>
                  <a:lin ang="5400000" scaled="0"/>
                </a:gradFill>
              </a:rPr>
              <a:t>Delta Lake </a:t>
            </a:r>
            <a:r>
              <a:rPr lang="en-US" sz="1600" dirty="0">
                <a:gradFill>
                  <a:gsLst>
                    <a:gs pos="2917">
                      <a:schemeClr val="tx1"/>
                    </a:gs>
                    <a:gs pos="30000">
                      <a:schemeClr val="tx1"/>
                    </a:gs>
                  </a:gsLst>
                  <a:lin ang="5400000" scaled="0"/>
                </a:gradFill>
              </a:rPr>
              <a:t>to add relational storage semantics and create a </a:t>
            </a:r>
            <a:r>
              <a:rPr lang="en-US" sz="1600" i="1" dirty="0">
                <a:gradFill>
                  <a:gsLst>
                    <a:gs pos="2917">
                      <a:schemeClr val="tx1"/>
                    </a:gs>
                    <a:gs pos="30000">
                      <a:schemeClr val="tx1"/>
                    </a:gs>
                  </a:gsLst>
                  <a:lin ang="5400000" scaled="0"/>
                </a:gradFill>
              </a:rPr>
              <a:t>data </a:t>
            </a:r>
            <a:r>
              <a:rPr lang="en-US" sz="1600" i="1" dirty="0" err="1">
                <a:gradFill>
                  <a:gsLst>
                    <a:gs pos="2917">
                      <a:schemeClr val="tx1"/>
                    </a:gs>
                    <a:gs pos="30000">
                      <a:schemeClr val="tx1"/>
                    </a:gs>
                  </a:gsLst>
                  <a:lin ang="5400000" scaled="0"/>
                </a:gradFill>
              </a:rPr>
              <a:t>lakehouse</a:t>
            </a:r>
            <a:r>
              <a:rPr lang="en-US" sz="1600" dirty="0">
                <a:gradFill>
                  <a:gsLst>
                    <a:gs pos="2917">
                      <a:schemeClr val="tx1"/>
                    </a:gs>
                    <a:gs pos="30000">
                      <a:schemeClr val="tx1"/>
                    </a:gs>
                  </a:gsLst>
                  <a:lin ang="5400000" scaled="0"/>
                </a:gradFill>
              </a:rPr>
              <a:t> in Azure Synapse Analytics, Azure Databricks, and Azure HDInsight</a:t>
            </a:r>
          </a:p>
        </p:txBody>
      </p:sp>
      <p:grpSp>
        <p:nvGrpSpPr>
          <p:cNvPr id="9" name="Group 8">
            <a:extLst>
              <a:ext uri="{FF2B5EF4-FFF2-40B4-BE49-F238E27FC236}">
                <a16:creationId xmlns:a16="http://schemas.microsoft.com/office/drawing/2014/main" id="{60374530-D647-439B-9AC5-4DA352F3EFBA}"/>
              </a:ext>
              <a:ext uri="{C183D7F6-B498-43B3-948B-1728B52AA6E4}">
                <adec:decorative xmlns:adec="http://schemas.microsoft.com/office/drawing/2017/decorative" val="1"/>
              </a:ext>
            </a:extLst>
          </p:cNvPr>
          <p:cNvGrpSpPr/>
          <p:nvPr/>
        </p:nvGrpSpPr>
        <p:grpSpPr>
          <a:xfrm>
            <a:off x="6545380" y="1206499"/>
            <a:ext cx="1325634" cy="1624935"/>
            <a:chOff x="4991784" y="1648146"/>
            <a:chExt cx="1354677" cy="1890680"/>
          </a:xfrm>
        </p:grpSpPr>
        <p:pic>
          <p:nvPicPr>
            <p:cNvPr id="42" name="Graphic 41" descr="Open folder with solid fill">
              <a:extLst>
                <a:ext uri="{FF2B5EF4-FFF2-40B4-BE49-F238E27FC236}">
                  <a16:creationId xmlns:a16="http://schemas.microsoft.com/office/drawing/2014/main" id="{EA7C3754-24AF-42D9-9B48-25B9AAE047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2150" y="2274515"/>
              <a:ext cx="1264311" cy="1264311"/>
            </a:xfrm>
            <a:prstGeom prst="rect">
              <a:avLst/>
            </a:prstGeom>
          </p:spPr>
        </p:pic>
        <p:grpSp>
          <p:nvGrpSpPr>
            <p:cNvPr id="3" name="Group 2">
              <a:extLst>
                <a:ext uri="{FF2B5EF4-FFF2-40B4-BE49-F238E27FC236}">
                  <a16:creationId xmlns:a16="http://schemas.microsoft.com/office/drawing/2014/main" id="{B4D651A5-E382-4BDD-8A97-6451D312E89C}"/>
                </a:ext>
              </a:extLst>
            </p:cNvPr>
            <p:cNvGrpSpPr/>
            <p:nvPr/>
          </p:nvGrpSpPr>
          <p:grpSpPr>
            <a:xfrm>
              <a:off x="4991784" y="1648146"/>
              <a:ext cx="1264311" cy="821558"/>
              <a:chOff x="9178554" y="4036386"/>
              <a:chExt cx="1945672" cy="1264311"/>
            </a:xfrm>
          </p:grpSpPr>
          <p:pic>
            <p:nvPicPr>
              <p:cNvPr id="4" name="Graphic 3" descr="Table outline">
                <a:extLst>
                  <a:ext uri="{FF2B5EF4-FFF2-40B4-BE49-F238E27FC236}">
                    <a16:creationId xmlns:a16="http://schemas.microsoft.com/office/drawing/2014/main" id="{55A465A9-9061-4202-A0D3-97EF600E0A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78554" y="4036386"/>
                <a:ext cx="680196" cy="680196"/>
              </a:xfrm>
              <a:prstGeom prst="rect">
                <a:avLst/>
              </a:prstGeom>
            </p:spPr>
          </p:pic>
          <p:pic>
            <p:nvPicPr>
              <p:cNvPr id="10" name="Graphic 9" descr="Document outline">
                <a:extLst>
                  <a:ext uri="{FF2B5EF4-FFF2-40B4-BE49-F238E27FC236}">
                    <a16:creationId xmlns:a16="http://schemas.microsoft.com/office/drawing/2014/main" id="{F6A1946F-2FB3-4080-96FC-4CF3C9FED6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5047" y="4715418"/>
                <a:ext cx="585279" cy="585279"/>
              </a:xfrm>
              <a:prstGeom prst="rect">
                <a:avLst/>
              </a:prstGeom>
            </p:spPr>
          </p:pic>
          <p:pic>
            <p:nvPicPr>
              <p:cNvPr id="40" name="Graphic 39" descr="Document outline">
                <a:extLst>
                  <a:ext uri="{FF2B5EF4-FFF2-40B4-BE49-F238E27FC236}">
                    <a16:creationId xmlns:a16="http://schemas.microsoft.com/office/drawing/2014/main" id="{2455ECB0-D3CC-4805-99C3-CFFB244354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58751" y="4715418"/>
                <a:ext cx="585279" cy="585279"/>
              </a:xfrm>
              <a:prstGeom prst="rect">
                <a:avLst/>
              </a:prstGeom>
            </p:spPr>
          </p:pic>
          <p:pic>
            <p:nvPicPr>
              <p:cNvPr id="41" name="Graphic 40" descr="Document outline">
                <a:extLst>
                  <a:ext uri="{FF2B5EF4-FFF2-40B4-BE49-F238E27FC236}">
                    <a16:creationId xmlns:a16="http://schemas.microsoft.com/office/drawing/2014/main" id="{59D328F4-69B3-4219-94BF-788375896D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15255" y="4715418"/>
                <a:ext cx="585279" cy="585279"/>
              </a:xfrm>
              <a:prstGeom prst="rect">
                <a:avLst/>
              </a:prstGeom>
            </p:spPr>
          </p:pic>
          <p:pic>
            <p:nvPicPr>
              <p:cNvPr id="43" name="Graphic 42" descr="Table outline">
                <a:extLst>
                  <a:ext uri="{FF2B5EF4-FFF2-40B4-BE49-F238E27FC236}">
                    <a16:creationId xmlns:a16="http://schemas.microsoft.com/office/drawing/2014/main" id="{FD447A68-07EB-465F-8FEB-E0B466CBA3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11292" y="4036386"/>
                <a:ext cx="680196" cy="680196"/>
              </a:xfrm>
              <a:prstGeom prst="rect">
                <a:avLst/>
              </a:prstGeom>
            </p:spPr>
          </p:pic>
          <p:pic>
            <p:nvPicPr>
              <p:cNvPr id="44" name="Graphic 43" descr="Table outline">
                <a:extLst>
                  <a:ext uri="{FF2B5EF4-FFF2-40B4-BE49-F238E27FC236}">
                    <a16:creationId xmlns:a16="http://schemas.microsoft.com/office/drawing/2014/main" id="{D110EE59-9E38-4770-8586-2EC9AC6477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4030" y="4036386"/>
                <a:ext cx="680196" cy="680196"/>
              </a:xfrm>
              <a:prstGeom prst="rect">
                <a:avLst/>
              </a:prstGeom>
            </p:spPr>
          </p:pic>
          <p:sp>
            <p:nvSpPr>
              <p:cNvPr id="61" name="Left Brace 60">
                <a:extLst>
                  <a:ext uri="{FF2B5EF4-FFF2-40B4-BE49-F238E27FC236}">
                    <a16:creationId xmlns:a16="http://schemas.microsoft.com/office/drawing/2014/main" id="{B27F8659-04B1-4DFC-98D3-591A47DC4B62}"/>
                  </a:ext>
                </a:extLst>
              </p:cNvPr>
              <p:cNvSpPr/>
              <p:nvPr/>
            </p:nvSpPr>
            <p:spPr>
              <a:xfrm rot="16200000">
                <a:off x="10065054" y="3993351"/>
                <a:ext cx="122802" cy="1357040"/>
              </a:xfrm>
              <a:prstGeom prst="leftBrac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42132293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1A745FA0-02FD-470E-9F36-81DC6156CB6F}"/>
              </a:ext>
              <a:ext uri="{C183D7F6-B498-43B3-948B-1728B52AA6E4}">
                <adec:decorative xmlns:adec="http://schemas.microsoft.com/office/drawing/2017/decorative" val="1"/>
              </a:ext>
            </a:extLst>
          </p:cNvPr>
          <p:cNvGrpSpPr/>
          <p:nvPr/>
        </p:nvGrpSpPr>
        <p:grpSpPr>
          <a:xfrm>
            <a:off x="4496656" y="1075097"/>
            <a:ext cx="3618775" cy="4634128"/>
            <a:chOff x="6096001" y="1290729"/>
            <a:chExt cx="5622298" cy="4987763"/>
          </a:xfrm>
        </p:grpSpPr>
        <p:sp>
          <p:nvSpPr>
            <p:cNvPr id="17" name="Rectangle 16">
              <a:extLst>
                <a:ext uri="{FF2B5EF4-FFF2-40B4-BE49-F238E27FC236}">
                  <a16:creationId xmlns:a16="http://schemas.microsoft.com/office/drawing/2014/main" id="{06380AE7-5A0D-45A4-9C25-A9BAF6B46E7A}"/>
                </a:ext>
              </a:extLst>
            </p:cNvPr>
            <p:cNvSpPr/>
            <p:nvPr/>
          </p:nvSpPr>
          <p:spPr bwMode="auto">
            <a:xfrm>
              <a:off x="6096001" y="1290729"/>
              <a:ext cx="5622298" cy="49877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67F6479C-E79C-47BF-8F23-ED938DBDBF3F}"/>
                </a:ext>
              </a:extLst>
            </p:cNvPr>
            <p:cNvSpPr/>
            <p:nvPr/>
          </p:nvSpPr>
          <p:spPr bwMode="auto">
            <a:xfrm>
              <a:off x="6096001" y="1290729"/>
              <a:ext cx="5622298"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Azure Databricks</a:t>
              </a:r>
            </a:p>
          </p:txBody>
        </p:sp>
      </p:grpSp>
      <p:grpSp>
        <p:nvGrpSpPr>
          <p:cNvPr id="53" name="Group 52">
            <a:extLst>
              <a:ext uri="{FF2B5EF4-FFF2-40B4-BE49-F238E27FC236}">
                <a16:creationId xmlns:a16="http://schemas.microsoft.com/office/drawing/2014/main" id="{90789CCA-2343-475F-AB83-290F0A8EBAB6}"/>
              </a:ext>
              <a:ext uri="{C183D7F6-B498-43B3-948B-1728B52AA6E4}">
                <adec:decorative xmlns:adec="http://schemas.microsoft.com/office/drawing/2017/decorative" val="1"/>
              </a:ext>
            </a:extLst>
          </p:cNvPr>
          <p:cNvGrpSpPr/>
          <p:nvPr/>
        </p:nvGrpSpPr>
        <p:grpSpPr>
          <a:xfrm>
            <a:off x="361828" y="1054663"/>
            <a:ext cx="3965555" cy="4654562"/>
            <a:chOff x="6096001" y="1290729"/>
            <a:chExt cx="5622298" cy="4987763"/>
          </a:xfrm>
        </p:grpSpPr>
        <p:sp>
          <p:nvSpPr>
            <p:cNvPr id="54" name="Rectangle 53">
              <a:extLst>
                <a:ext uri="{FF2B5EF4-FFF2-40B4-BE49-F238E27FC236}">
                  <a16:creationId xmlns:a16="http://schemas.microsoft.com/office/drawing/2014/main" id="{C33B6B84-A1E7-4C1D-8C8C-A8B34B8FDB60}"/>
                </a:ext>
              </a:extLst>
            </p:cNvPr>
            <p:cNvSpPr/>
            <p:nvPr/>
          </p:nvSpPr>
          <p:spPr bwMode="auto">
            <a:xfrm>
              <a:off x="6096001" y="1290729"/>
              <a:ext cx="5622298" cy="49877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D2675913-A64B-4815-89EB-4D965D853F3C}"/>
                </a:ext>
              </a:extLst>
            </p:cNvPr>
            <p:cNvSpPr/>
            <p:nvPr/>
          </p:nvSpPr>
          <p:spPr bwMode="auto">
            <a:xfrm>
              <a:off x="6096001" y="1290729"/>
              <a:ext cx="5622298"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  Azure Synapse Analytics</a:t>
              </a:r>
            </a:p>
          </p:txBody>
        </p:sp>
      </p:grpSp>
      <p:sp>
        <p:nvSpPr>
          <p:cNvPr id="2" name="Title 1">
            <a:extLst>
              <a:ext uri="{FF2B5EF4-FFF2-40B4-BE49-F238E27FC236}">
                <a16:creationId xmlns:a16="http://schemas.microsoft.com/office/drawing/2014/main" id="{8FF92C8D-CBAB-4BB2-B728-58452F012C04}"/>
              </a:ext>
            </a:extLst>
          </p:cNvPr>
          <p:cNvSpPr>
            <a:spLocks noGrp="1"/>
          </p:cNvSpPr>
          <p:nvPr>
            <p:ph type="title"/>
          </p:nvPr>
        </p:nvSpPr>
        <p:spPr>
          <a:xfrm>
            <a:off x="413419" y="374466"/>
            <a:ext cx="11341268" cy="680196"/>
          </a:xfrm>
        </p:spPr>
        <p:txBody>
          <a:bodyPr/>
          <a:lstStyle/>
          <a:p>
            <a:r>
              <a:rPr lang="en-US" dirty="0"/>
              <a:t>Choose an analytical data store service</a:t>
            </a:r>
          </a:p>
        </p:txBody>
      </p:sp>
      <p:pic>
        <p:nvPicPr>
          <p:cNvPr id="13" name="Picture 12">
            <a:extLst>
              <a:ext uri="{FF2B5EF4-FFF2-40B4-BE49-F238E27FC236}">
                <a16:creationId xmlns:a16="http://schemas.microsoft.com/office/drawing/2014/main" id="{4447F566-AC50-4AF0-BF60-612BAA44E6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7034" y="1078275"/>
            <a:ext cx="545061" cy="622059"/>
          </a:xfrm>
          <a:prstGeom prst="rect">
            <a:avLst/>
          </a:prstGeom>
        </p:spPr>
      </p:pic>
      <p:sp>
        <p:nvSpPr>
          <p:cNvPr id="3" name="TextBox 2">
            <a:extLst>
              <a:ext uri="{FF2B5EF4-FFF2-40B4-BE49-F238E27FC236}">
                <a16:creationId xmlns:a16="http://schemas.microsoft.com/office/drawing/2014/main" id="{068BAE3D-C48B-4D1B-BF6A-746F07231A37}"/>
              </a:ext>
            </a:extLst>
          </p:cNvPr>
          <p:cNvSpPr txBox="1"/>
          <p:nvPr/>
        </p:nvSpPr>
        <p:spPr>
          <a:xfrm>
            <a:off x="316451" y="1700334"/>
            <a:ext cx="4074999" cy="368100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Unified solution for relational data warehouse and data lake analytics</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Scalable processing and querying through multiple analytics runtimes</a:t>
            </a:r>
          </a:p>
          <a:p>
            <a:pPr marL="800083"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Synapse SQL</a:t>
            </a:r>
          </a:p>
          <a:p>
            <a:pPr marL="800083"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Apache Spark</a:t>
            </a:r>
          </a:p>
          <a:p>
            <a:pPr marL="800083"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Synapse Data Explorer</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Interactive experience in Azure Synapse Studio</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Built-in pipeline integration for data ingestion and processing</a:t>
            </a:r>
          </a:p>
          <a:p>
            <a:pPr>
              <a:lnSpc>
                <a:spcPct val="90000"/>
              </a:lnSpc>
              <a:spcAft>
                <a:spcPts val="600"/>
              </a:spcAft>
            </a:pPr>
            <a:endParaRPr lang="en-US" sz="11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sp>
        <p:nvSpPr>
          <p:cNvPr id="58" name="TextBox 57">
            <a:extLst>
              <a:ext uri="{FF2B5EF4-FFF2-40B4-BE49-F238E27FC236}">
                <a16:creationId xmlns:a16="http://schemas.microsoft.com/office/drawing/2014/main" id="{E8A270F8-576E-486D-B743-C8C0FA314834}"/>
              </a:ext>
            </a:extLst>
          </p:cNvPr>
          <p:cNvSpPr txBox="1"/>
          <p:nvPr/>
        </p:nvSpPr>
        <p:spPr>
          <a:xfrm>
            <a:off x="4358619" y="1700334"/>
            <a:ext cx="3672958" cy="32685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Azure-based implementation of Databricks cloud analytics platform</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Scalable Spark and SQL querying for data lake analytics</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Interactive experience in Azure Databricks workspace</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Use Azure Data Factory to implement data ingestion and processing pipelines</a:t>
            </a:r>
            <a:endParaRPr lang="en-US" sz="4000" dirty="0">
              <a:gradFill>
                <a:gsLst>
                  <a:gs pos="2917">
                    <a:schemeClr val="tx1"/>
                  </a:gs>
                  <a:gs pos="30000">
                    <a:schemeClr val="tx1"/>
                  </a:gs>
                </a:gsLst>
                <a:lin ang="5400000" scaled="0"/>
              </a:gradFill>
            </a:endParaRPr>
          </a:p>
        </p:txBody>
      </p:sp>
      <p:grpSp>
        <p:nvGrpSpPr>
          <p:cNvPr id="14" name="Group 13">
            <a:extLst>
              <a:ext uri="{FF2B5EF4-FFF2-40B4-BE49-F238E27FC236}">
                <a16:creationId xmlns:a16="http://schemas.microsoft.com/office/drawing/2014/main" id="{6F314800-F462-487C-8498-BFF13AB85445}"/>
              </a:ext>
              <a:ext uri="{C183D7F6-B498-43B3-948B-1728B52AA6E4}">
                <adec:decorative xmlns:adec="http://schemas.microsoft.com/office/drawing/2017/decorative" val="1"/>
              </a:ext>
            </a:extLst>
          </p:cNvPr>
          <p:cNvGrpSpPr/>
          <p:nvPr/>
        </p:nvGrpSpPr>
        <p:grpSpPr>
          <a:xfrm>
            <a:off x="8307651" y="1075096"/>
            <a:ext cx="3618775" cy="4647357"/>
            <a:chOff x="6096001" y="1290729"/>
            <a:chExt cx="5622298" cy="4987763"/>
          </a:xfrm>
        </p:grpSpPr>
        <p:sp>
          <p:nvSpPr>
            <p:cNvPr id="15" name="Rectangle 14">
              <a:extLst>
                <a:ext uri="{FF2B5EF4-FFF2-40B4-BE49-F238E27FC236}">
                  <a16:creationId xmlns:a16="http://schemas.microsoft.com/office/drawing/2014/main" id="{72AABD40-5F77-4C53-8B1D-C3455CB5A5B8}"/>
                </a:ext>
              </a:extLst>
            </p:cNvPr>
            <p:cNvSpPr/>
            <p:nvPr/>
          </p:nvSpPr>
          <p:spPr bwMode="auto">
            <a:xfrm>
              <a:off x="6096001" y="1290729"/>
              <a:ext cx="5622298" cy="49877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9C3F7D8-9A01-4F1D-9F00-BFFCCB097186}"/>
                </a:ext>
              </a:extLst>
            </p:cNvPr>
            <p:cNvSpPr/>
            <p:nvPr/>
          </p:nvSpPr>
          <p:spPr bwMode="auto">
            <a:xfrm>
              <a:off x="6096001" y="1290729"/>
              <a:ext cx="5622298" cy="6801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Azure HDInsight</a:t>
              </a:r>
            </a:p>
          </p:txBody>
        </p:sp>
      </p:grpSp>
      <p:sp>
        <p:nvSpPr>
          <p:cNvPr id="20" name="TextBox 19">
            <a:extLst>
              <a:ext uri="{FF2B5EF4-FFF2-40B4-BE49-F238E27FC236}">
                <a16:creationId xmlns:a16="http://schemas.microsoft.com/office/drawing/2014/main" id="{9B6367FF-368E-4F29-BBEA-DBC565AF0999}"/>
              </a:ext>
            </a:extLst>
          </p:cNvPr>
          <p:cNvSpPr txBox="1"/>
          <p:nvPr/>
        </p:nvSpPr>
        <p:spPr>
          <a:xfrm>
            <a:off x="8169614" y="1700334"/>
            <a:ext cx="3756812" cy="318087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Azure-based implementation of common Apache "big data" frameworks built on a data lake</a:t>
            </a:r>
          </a:p>
          <a:p>
            <a:pPr marL="800083"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Hadoop - Query data lake files using Hive tables</a:t>
            </a:r>
          </a:p>
          <a:p>
            <a:pPr marL="800083"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Spark – Use Spark APIs to query data, and abstract underlying file storage as tables</a:t>
            </a:r>
          </a:p>
          <a:p>
            <a:pPr marL="800083"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Kafka – Real-time event processing</a:t>
            </a:r>
          </a:p>
          <a:p>
            <a:pPr marL="800083"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Storm – Stream processing</a:t>
            </a:r>
          </a:p>
          <a:p>
            <a:pPr marL="800083" lvl="1"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HBase – NoSQL data store</a:t>
            </a:r>
          </a:p>
          <a:p>
            <a:pPr lvl="1">
              <a:lnSpc>
                <a:spcPct val="90000"/>
              </a:lnSpc>
              <a:spcAft>
                <a:spcPts val="600"/>
              </a:spcAft>
            </a:pPr>
            <a:endParaRPr lang="en-US" sz="100"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90E8D187-4BA7-4BE9-997F-21486FDCFEC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449999" y="1144684"/>
            <a:ext cx="543422" cy="531128"/>
          </a:xfrm>
          <a:prstGeom prst="rect">
            <a:avLst/>
          </a:prstGeom>
        </p:spPr>
      </p:pic>
      <p:sp>
        <p:nvSpPr>
          <p:cNvPr id="5" name="Rectangle 4">
            <a:extLst>
              <a:ext uri="{FF2B5EF4-FFF2-40B4-BE49-F238E27FC236}">
                <a16:creationId xmlns:a16="http://schemas.microsoft.com/office/drawing/2014/main" id="{974A6A5B-6C6A-4BC5-A5B7-9D59D0B9C598}"/>
              </a:ext>
              <a:ext uri="{C183D7F6-B498-43B3-948B-1728B52AA6E4}">
                <adec:decorative xmlns:adec="http://schemas.microsoft.com/office/drawing/2017/decorative" val="1"/>
              </a:ext>
            </a:extLst>
          </p:cNvPr>
          <p:cNvSpPr/>
          <p:nvPr/>
        </p:nvSpPr>
        <p:spPr bwMode="auto">
          <a:xfrm>
            <a:off x="221320" y="4990582"/>
            <a:ext cx="11817309" cy="61858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47E25164-400A-4BB0-8437-498B122058B5}"/>
              </a:ext>
            </a:extLst>
          </p:cNvPr>
          <p:cNvSpPr txBox="1"/>
          <p:nvPr/>
        </p:nvSpPr>
        <p:spPr>
          <a:xfrm>
            <a:off x="413419" y="4864375"/>
            <a:ext cx="3936065" cy="794064"/>
          </a:xfrm>
          <a:prstGeom prst="rect">
            <a:avLst/>
          </a:prstGeom>
          <a:noFill/>
        </p:spPr>
        <p:txBody>
          <a:bodyPr wrap="squar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Use for a single, unified </a:t>
            </a:r>
            <a:r>
              <a:rPr lang="en-US" sz="1600" dirty="0">
                <a:gradFill>
                  <a:gsLst>
                    <a:gs pos="2917">
                      <a:schemeClr val="tx1"/>
                    </a:gs>
                    <a:gs pos="30000">
                      <a:schemeClr val="tx1"/>
                    </a:gs>
                  </a:gsLst>
                  <a:lin ang="5400000" scaled="0"/>
                </a:gradFill>
              </a:rPr>
              <a:t>large-scale</a:t>
            </a:r>
            <a:r>
              <a:rPr lang="en-US" sz="1800" dirty="0">
                <a:gradFill>
                  <a:gsLst>
                    <a:gs pos="2917">
                      <a:schemeClr val="tx1"/>
                    </a:gs>
                    <a:gs pos="30000">
                      <a:schemeClr val="tx1"/>
                    </a:gs>
                  </a:gsLst>
                  <a:lin ang="5400000" scaled="0"/>
                </a:gradFill>
              </a:rPr>
              <a:t> analytical solution on Azure</a:t>
            </a:r>
          </a:p>
        </p:txBody>
      </p:sp>
      <p:sp>
        <p:nvSpPr>
          <p:cNvPr id="25" name="TextBox 24">
            <a:extLst>
              <a:ext uri="{FF2B5EF4-FFF2-40B4-BE49-F238E27FC236}">
                <a16:creationId xmlns:a16="http://schemas.microsoft.com/office/drawing/2014/main" id="{C420295E-45E4-4C94-9C09-98B3036CCA71}"/>
              </a:ext>
            </a:extLst>
          </p:cNvPr>
          <p:cNvSpPr txBox="1"/>
          <p:nvPr/>
        </p:nvSpPr>
        <p:spPr>
          <a:xfrm>
            <a:off x="4717606" y="4917724"/>
            <a:ext cx="3339806" cy="584775"/>
          </a:xfrm>
          <a:prstGeom prst="rect">
            <a:avLst/>
          </a:prstGeom>
          <a:noFill/>
        </p:spPr>
        <p:txBody>
          <a:bodyPr wrap="square">
            <a:spAutoFit/>
          </a:bodyPr>
          <a:lstStyle/>
          <a:p>
            <a:r>
              <a:rPr lang="en-US" sz="1600" dirty="0"/>
              <a:t>Use to leverage Databricks skills and for cloud portability</a:t>
            </a:r>
          </a:p>
        </p:txBody>
      </p:sp>
      <p:sp>
        <p:nvSpPr>
          <p:cNvPr id="29" name="TextBox 28">
            <a:extLst>
              <a:ext uri="{FF2B5EF4-FFF2-40B4-BE49-F238E27FC236}">
                <a16:creationId xmlns:a16="http://schemas.microsoft.com/office/drawing/2014/main" id="{DCE148B7-A5AC-4E27-873B-82AAA3E268FC}"/>
              </a:ext>
            </a:extLst>
          </p:cNvPr>
          <p:cNvSpPr txBox="1"/>
          <p:nvPr/>
        </p:nvSpPr>
        <p:spPr>
          <a:xfrm>
            <a:off x="8561580" y="4933978"/>
            <a:ext cx="3433864" cy="584775"/>
          </a:xfrm>
          <a:prstGeom prst="rect">
            <a:avLst/>
          </a:prstGeom>
          <a:noFill/>
        </p:spPr>
        <p:txBody>
          <a:bodyPr wrap="square">
            <a:spAutoFit/>
          </a:bodyPr>
          <a:lstStyle/>
          <a:p>
            <a:r>
              <a:rPr lang="en-US" sz="1600" dirty="0"/>
              <a:t>Use when you need to support multiple open-source platforms</a:t>
            </a:r>
          </a:p>
        </p:txBody>
      </p:sp>
      <p:pic>
        <p:nvPicPr>
          <p:cNvPr id="7" name="Graphic 6">
            <a:extLst>
              <a:ext uri="{FF2B5EF4-FFF2-40B4-BE49-F238E27FC236}">
                <a16:creationId xmlns:a16="http://schemas.microsoft.com/office/drawing/2014/main" id="{3AF74387-53E8-47F4-B8EA-D8481E9C92A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9603" y="1081791"/>
            <a:ext cx="593698" cy="593698"/>
          </a:xfrm>
          <a:prstGeom prst="rect">
            <a:avLst/>
          </a:prstGeom>
        </p:spPr>
      </p:pic>
    </p:spTree>
    <p:extLst>
      <p:ext uri="{BB962C8B-B14F-4D97-AF65-F5344CB8AC3E}">
        <p14:creationId xmlns:p14="http://schemas.microsoft.com/office/powerpoint/2010/main" val="28152209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04DC-72B9-49CA-AF83-44D0D5AD2930}"/>
              </a:ext>
            </a:extLst>
          </p:cNvPr>
          <p:cNvSpPr>
            <a:spLocks noGrp="1"/>
          </p:cNvSpPr>
          <p:nvPr>
            <p:ph type="title"/>
          </p:nvPr>
        </p:nvSpPr>
        <p:spPr>
          <a:xfrm>
            <a:off x="588263" y="457200"/>
            <a:ext cx="11018520" cy="492443"/>
          </a:xfrm>
        </p:spPr>
        <p:txBody>
          <a:bodyPr/>
          <a:lstStyle/>
          <a:p>
            <a:r>
              <a:rPr lang="en-US" sz="3200" dirty="0"/>
              <a:t>Lab: </a:t>
            </a:r>
            <a:r>
              <a:rPr lang="en-US" sz="3200" dirty="0">
                <a:solidFill>
                  <a:schemeClr val="accent2"/>
                </a:solidFill>
              </a:rPr>
              <a:t>Explore Azure Synapse Analytics</a:t>
            </a:r>
            <a:endParaRPr lang="en-US" sz="3200" dirty="0"/>
          </a:p>
        </p:txBody>
      </p:sp>
      <p:sp>
        <p:nvSpPr>
          <p:cNvPr id="4" name="Text Placeholder 3">
            <a:extLst>
              <a:ext uri="{FF2B5EF4-FFF2-40B4-BE49-F238E27FC236}">
                <a16:creationId xmlns:a16="http://schemas.microsoft.com/office/drawing/2014/main" id="{7A53DAE2-E571-4E6F-AE96-3A841D42CF4E}"/>
              </a:ext>
            </a:extLst>
          </p:cNvPr>
          <p:cNvSpPr txBox="1">
            <a:spLocks/>
          </p:cNvSpPr>
          <p:nvPr/>
        </p:nvSpPr>
        <p:spPr>
          <a:xfrm>
            <a:off x="1139687" y="3123727"/>
            <a:ext cx="10243929" cy="2170516"/>
          </a:xfrm>
          <a:prstGeom prst="rect">
            <a:avLst/>
          </a:prstGeom>
          <a:ln w="28575">
            <a:solidFill>
              <a:srgbClr val="0078D4"/>
            </a:solidFill>
          </a:ln>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lang="en-US" sz="2400" kern="0" dirty="0">
                <a:gradFill>
                  <a:gsLst>
                    <a:gs pos="2917">
                      <a:srgbClr val="1A1A1A"/>
                    </a:gs>
                    <a:gs pos="30000">
                      <a:srgbClr val="1A1A1A"/>
                    </a:gs>
                  </a:gsLst>
                  <a:lin ang="5400000" scaled="0"/>
                </a:gradFill>
                <a:latin typeface="Segoe UI"/>
              </a:rPr>
              <a:t>Start the virtual machine for this lab</a:t>
            </a:r>
          </a:p>
          <a:p>
            <a:pPr marL="457200" lvl="2" defTabSz="914400">
              <a:spcBef>
                <a:spcPts val="0"/>
              </a:spcBef>
              <a:spcAft>
                <a:spcPts val="0"/>
              </a:spcAft>
              <a:buSzTx/>
              <a:defRPr/>
            </a:pPr>
            <a:r>
              <a:rPr kumimoji="0" lang="en-US" sz="1647"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rPr>
              <a:t>or go to the exercise page </a:t>
            </a:r>
            <a:r>
              <a:rPr lang="en-US" sz="1647" kern="0" dirty="0">
                <a:gradFill>
                  <a:gsLst>
                    <a:gs pos="2917">
                      <a:srgbClr val="1A1A1A"/>
                    </a:gs>
                    <a:gs pos="30000">
                      <a:srgbClr val="1A1A1A"/>
                    </a:gs>
                  </a:gsLst>
                  <a:lin ang="5400000" scaled="0"/>
                </a:gradFill>
                <a:latin typeface="Segoe UI"/>
              </a:rPr>
              <a:t>at </a:t>
            </a:r>
            <a:r>
              <a:rPr lang="en-US" sz="1647" kern="0" dirty="0">
                <a:gradFill>
                  <a:gsLst>
                    <a:gs pos="2917">
                      <a:srgbClr val="1A1A1A"/>
                    </a:gs>
                    <a:gs pos="30000">
                      <a:srgbClr val="1A1A1A"/>
                    </a:gs>
                  </a:gsLst>
                  <a:lin ang="5400000" scaled="0"/>
                </a:gradFill>
                <a:latin typeface="Segoe UI"/>
                <a:hlinkClick r:id="rId3"/>
              </a:rPr>
              <a:t>https://aka.ms/dp900-synapse-lab</a:t>
            </a:r>
            <a:r>
              <a:rPr lang="en-US" sz="1647" kern="0" dirty="0">
                <a:gradFill>
                  <a:gsLst>
                    <a:gs pos="2917">
                      <a:srgbClr val="1A1A1A"/>
                    </a:gs>
                    <a:gs pos="30000">
                      <a:srgbClr val="1A1A1A"/>
                    </a:gs>
                  </a:gsLst>
                  <a:lin ang="5400000" scaled="0"/>
                </a:gradFill>
                <a:latin typeface="Segoe UI"/>
              </a:rPr>
              <a:t>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rPr>
              <a:t>Follow the instructions to complete the exercise on Microsoft Learn</a:t>
            </a:r>
          </a:p>
          <a:p>
            <a:pPr marL="457200" lvl="2" defTabSz="914400">
              <a:spcBef>
                <a:spcPts val="0"/>
              </a:spcBef>
              <a:spcAft>
                <a:spcPts val="0"/>
              </a:spcAft>
              <a:buSzTx/>
              <a:defRPr/>
            </a:pPr>
            <a:r>
              <a:rPr lang="en-US" sz="1647" kern="0" spc="-49" dirty="0">
                <a:gradFill>
                  <a:gsLst>
                    <a:gs pos="2917">
                      <a:srgbClr val="1A1A1A"/>
                    </a:gs>
                    <a:gs pos="30000">
                      <a:srgbClr val="1A1A1A"/>
                    </a:gs>
                  </a:gsLst>
                  <a:lin ang="5400000" scaled="0"/>
                </a:gradFill>
                <a:latin typeface="Segoe UI"/>
              </a:rPr>
              <a:t>U</a:t>
            </a:r>
            <a:r>
              <a:rPr kumimoji="0" lang="en-US" sz="1647"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rPr>
              <a:t>se the Azure subscription provided for this lab</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400" b="0" i="0" u="none" strike="noStrike" kern="0" cap="none" spc="-49"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 name="Group 4" descr="Icon of three dots and outward pointing chevrons on left and right">
            <a:extLst>
              <a:ext uri="{FF2B5EF4-FFF2-40B4-BE49-F238E27FC236}">
                <a16:creationId xmlns:a16="http://schemas.microsoft.com/office/drawing/2014/main" id="{283351B3-8329-47CA-B64F-2FE520FF18AF}"/>
              </a:ext>
            </a:extLst>
          </p:cNvPr>
          <p:cNvGrpSpPr/>
          <p:nvPr/>
        </p:nvGrpSpPr>
        <p:grpSpPr>
          <a:xfrm>
            <a:off x="10616413" y="4592011"/>
            <a:ext cx="702132" cy="702232"/>
            <a:chOff x="3088645" y="5729498"/>
            <a:chExt cx="648328" cy="648420"/>
          </a:xfrm>
        </p:grpSpPr>
        <p:grpSp>
          <p:nvGrpSpPr>
            <p:cNvPr id="6" name="Group 5">
              <a:extLst>
                <a:ext uri="{FF2B5EF4-FFF2-40B4-BE49-F238E27FC236}">
                  <a16:creationId xmlns:a16="http://schemas.microsoft.com/office/drawing/2014/main" id="{9133A064-9C81-4014-9FC1-F84DA988F72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8" name="Freeform 5">
                <a:extLst>
                  <a:ext uri="{FF2B5EF4-FFF2-40B4-BE49-F238E27FC236}">
                    <a16:creationId xmlns:a16="http://schemas.microsoft.com/office/drawing/2014/main" id="{E7806C2A-B6AA-4762-93F5-94E33236CDB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D9D6A5BF-92F4-4FCE-83F6-27F8BEA23645}"/>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 name="Picture 6" descr="Icon of three dots and outward pointing chevrons on left and right">
              <a:extLst>
                <a:ext uri="{FF2B5EF4-FFF2-40B4-BE49-F238E27FC236}">
                  <a16:creationId xmlns:a16="http://schemas.microsoft.com/office/drawing/2014/main" id="{469FF4FB-E920-4A57-AC3D-31B608DFD0D0}"/>
                </a:ext>
              </a:extLst>
            </p:cNvPr>
            <p:cNvPicPr>
              <a:picLocks noChangeAspect="1"/>
            </p:cNvPicPr>
            <p:nvPr/>
          </p:nvPicPr>
          <p:blipFill>
            <a:blip r:embed="rId4"/>
            <a:stretch>
              <a:fillRect/>
            </a:stretch>
          </p:blipFill>
          <p:spPr>
            <a:xfrm>
              <a:off x="3184209" y="5952822"/>
              <a:ext cx="457200" cy="201773"/>
            </a:xfrm>
            <a:prstGeom prst="rect">
              <a:avLst/>
            </a:prstGeom>
          </p:spPr>
        </p:pic>
      </p:grpSp>
      <p:sp>
        <p:nvSpPr>
          <p:cNvPr id="10" name="Text Placeholder 1">
            <a:extLst>
              <a:ext uri="{FF2B5EF4-FFF2-40B4-BE49-F238E27FC236}">
                <a16:creationId xmlns:a16="http://schemas.microsoft.com/office/drawing/2014/main" id="{0B6381E0-F82F-4684-BBA5-74E499E3884A}"/>
              </a:ext>
            </a:extLst>
          </p:cNvPr>
          <p:cNvSpPr txBox="1">
            <a:spLocks/>
          </p:cNvSpPr>
          <p:nvPr/>
        </p:nvSpPr>
        <p:spPr>
          <a:xfrm>
            <a:off x="586740" y="1759228"/>
            <a:ext cx="11018520"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392"/>
              </a:spcBef>
              <a:spcAft>
                <a:spcPts val="588"/>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 this lab, you will provision an Azure Synapse Analytics workspace, and use it to ingest and process data</a:t>
            </a:r>
          </a:p>
        </p:txBody>
      </p:sp>
    </p:spTree>
    <p:extLst>
      <p:ext uri="{BB962C8B-B14F-4D97-AF65-F5344CB8AC3E}">
        <p14:creationId xmlns:p14="http://schemas.microsoft.com/office/powerpoint/2010/main" val="22513138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1: Knowledge check</a:t>
            </a:r>
          </a:p>
        </p:txBody>
      </p:sp>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76012" y="1267345"/>
            <a:ext cx="10383899" cy="1443714"/>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j-lt"/>
                <a:ea typeface="+mn-ea"/>
                <a:cs typeface="+mn-cs"/>
              </a:rPr>
              <a:t>Which Azure services can you use to create a </a:t>
            </a:r>
            <a:r>
              <a:rPr kumimoji="0" lang="en-US" sz="1800" b="0" u="none" strike="noStrike" kern="1200" cap="none" spc="0" normalizeH="0" baseline="0" noProof="0" dirty="0">
                <a:ln>
                  <a:noFill/>
                </a:ln>
                <a:effectLst/>
                <a:uLnTx/>
                <a:uFillTx/>
                <a:latin typeface="+mj-lt"/>
                <a:ea typeface="+mn-ea"/>
                <a:cs typeface="+mn-cs"/>
              </a:rPr>
              <a:t>pipeline</a:t>
            </a:r>
            <a:r>
              <a:rPr kumimoji="0" lang="en-US" sz="1800" b="0" i="0" u="none" strike="noStrike" kern="1200" cap="none" spc="0" normalizeH="0" baseline="0" noProof="0" dirty="0">
                <a:ln>
                  <a:noFill/>
                </a:ln>
                <a:effectLst/>
                <a:uLnTx/>
                <a:uFillTx/>
                <a:latin typeface="+mj-lt"/>
                <a:ea typeface="+mn-ea"/>
                <a:cs typeface="+mn-cs"/>
              </a:rPr>
              <a:t> for data ingestion and processing?</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Azure SQL Database </a:t>
            </a:r>
            <a:r>
              <a:rPr lang="en-US" sz="1400" dirty="0"/>
              <a:t>and</a:t>
            </a:r>
            <a:r>
              <a:rPr kumimoji="0" lang="en-US" sz="1400" b="0" i="0" u="none" strike="noStrike" kern="1200" cap="none" spc="0" normalizeH="0" baseline="0" noProof="0" dirty="0">
                <a:ln>
                  <a:noFill/>
                </a:ln>
                <a:effectLst/>
                <a:uLnTx/>
                <a:uFillTx/>
                <a:ea typeface="+mn-ea"/>
                <a:cs typeface="+mn-cs"/>
              </a:rPr>
              <a:t> Azure Cosmos DB</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Azure Synapse Analytics </a:t>
            </a:r>
            <a:r>
              <a:rPr lang="en-US" sz="1400" dirty="0"/>
              <a:t>and</a:t>
            </a:r>
            <a:r>
              <a:rPr kumimoji="0" lang="en-US" sz="1400" b="0" i="0" u="none" strike="noStrike" kern="1200" cap="none" spc="0" normalizeH="0" baseline="0" noProof="0" dirty="0">
                <a:ln>
                  <a:noFill/>
                </a:ln>
                <a:effectLst/>
                <a:uLnTx/>
                <a:uFillTx/>
                <a:ea typeface="+mn-ea"/>
                <a:cs typeface="+mn-cs"/>
              </a:rPr>
              <a:t> Azure Data Factory</a:t>
            </a:r>
          </a:p>
          <a:p>
            <a:pPr marL="288925" marR="0" lvl="0" indent="-288925" algn="l" defTabSz="932742" rtl="0" eaLnBrk="1" fontAlgn="auto" latinLnBrk="0" hangingPunct="1">
              <a:lnSpc>
                <a:spcPct val="100000"/>
              </a:lnSpc>
              <a:spcBef>
                <a:spcPts val="300"/>
              </a:spcBef>
              <a:spcAft>
                <a:spcPts val="600"/>
              </a:spcAft>
              <a:buClrTx/>
              <a:buSzTx/>
              <a:buFont typeface="Wingdings" panose="05000000000000000000" pitchFamily="2" charset="2"/>
              <a:buChar char="q"/>
              <a:tabLst/>
              <a:defRPr/>
            </a:pPr>
            <a:r>
              <a:rPr kumimoji="0" lang="en-US" sz="1400" b="0" i="0" u="none" strike="noStrike" kern="1200" cap="none" spc="0" normalizeH="0" baseline="0" noProof="0" dirty="0">
                <a:ln>
                  <a:noFill/>
                </a:ln>
                <a:effectLst/>
                <a:uLnTx/>
                <a:uFillTx/>
                <a:ea typeface="+mn-ea"/>
                <a:cs typeface="+mn-cs"/>
              </a:rPr>
              <a:t>Azure HDInsight </a:t>
            </a:r>
            <a:r>
              <a:rPr lang="en-US" sz="1400" dirty="0"/>
              <a:t>and</a:t>
            </a:r>
            <a:r>
              <a:rPr kumimoji="0" lang="en-US" sz="1400" b="0" i="0" u="none" strike="noStrike" kern="1200" cap="none" spc="0" normalizeH="0" baseline="0" noProof="0" dirty="0">
                <a:ln>
                  <a:noFill/>
                </a:ln>
                <a:effectLst/>
                <a:uLnTx/>
                <a:uFillTx/>
                <a:ea typeface="+mn-ea"/>
                <a:cs typeface="+mn-cs"/>
              </a:rPr>
              <a:t> Azure Databricks</a:t>
            </a:r>
            <a:endParaRPr lang="en-US" sz="1400" dirty="0"/>
          </a:p>
        </p:txBody>
      </p:sp>
      <p:sp>
        <p:nvSpPr>
          <p:cNvPr id="19" name="Graphic 26" descr="Checkmark on Rows and Columns">
            <a:extLst>
              <a:ext uri="{FF2B5EF4-FFF2-40B4-BE49-F238E27FC236}">
                <a16:creationId xmlns:a16="http://schemas.microsoft.com/office/drawing/2014/main" id="{2A802B18-90EE-4B3D-97B9-9C05EE0CED14}"/>
              </a:ext>
            </a:extLst>
          </p:cNvPr>
          <p:cNvSpPr/>
          <p:nvPr/>
        </p:nvSpPr>
        <p:spPr>
          <a:xfrm>
            <a:off x="1376012" y="205672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76012" y="2644381"/>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76012" y="2831703"/>
            <a:ext cx="10383899" cy="1443714"/>
          </a:xfrm>
        </p:spPr>
        <p:txBody>
          <a:bodyPr/>
          <a:lstStyle/>
          <a:p>
            <a:pPr>
              <a:spcAft>
                <a:spcPts val="0"/>
              </a:spcAft>
              <a:defRPr/>
            </a:pPr>
            <a:r>
              <a:rPr lang="en-US" sz="1800" dirty="0">
                <a:latin typeface="+mj-lt"/>
              </a:rPr>
              <a:t>What must you define to implement a pipeline that reads data from Azure Blob Storage?</a:t>
            </a:r>
          </a:p>
          <a:p>
            <a:pPr marL="288925" indent="-288925">
              <a:spcBef>
                <a:spcPts val="300"/>
              </a:spcBef>
              <a:spcAft>
                <a:spcPts val="600"/>
              </a:spcAft>
              <a:buFont typeface="Wingdings" panose="05000000000000000000" pitchFamily="2" charset="2"/>
              <a:buChar char="q"/>
              <a:defRPr/>
            </a:pPr>
            <a:r>
              <a:rPr lang="en-US" sz="1400" dirty="0"/>
              <a:t>A linked service for your Azure Blob Storage account</a:t>
            </a:r>
          </a:p>
          <a:p>
            <a:pPr marL="288925" indent="-288925">
              <a:spcBef>
                <a:spcPts val="300"/>
              </a:spcBef>
              <a:spcAft>
                <a:spcPts val="600"/>
              </a:spcAft>
              <a:buFont typeface="Wingdings" panose="05000000000000000000" pitchFamily="2" charset="2"/>
              <a:buChar char="q"/>
              <a:defRPr/>
            </a:pPr>
            <a:r>
              <a:rPr lang="en-US" sz="1400" dirty="0"/>
              <a:t>A dedicated SQL pool in your Azure Synapse Analytics workspace</a:t>
            </a:r>
          </a:p>
          <a:p>
            <a:pPr marL="288925" indent="-288925">
              <a:spcBef>
                <a:spcPts val="300"/>
              </a:spcBef>
              <a:spcAft>
                <a:spcPts val="600"/>
              </a:spcAft>
              <a:buFont typeface="Wingdings" panose="05000000000000000000" pitchFamily="2" charset="2"/>
              <a:buChar char="q"/>
              <a:defRPr/>
            </a:pPr>
            <a:r>
              <a:rPr lang="en-US" sz="1400" dirty="0"/>
              <a:t>An Azure HDInsight cluster in your subscription</a:t>
            </a:r>
          </a:p>
        </p:txBody>
      </p:sp>
      <p:sp>
        <p:nvSpPr>
          <p:cNvPr id="20" name="Graphic 26" descr="Checkmark on Rows and Columns">
            <a:extLst>
              <a:ext uri="{FF2B5EF4-FFF2-40B4-BE49-F238E27FC236}">
                <a16:creationId xmlns:a16="http://schemas.microsoft.com/office/drawing/2014/main" id="{A6D58C0B-F1D4-4714-863A-BC2F0F1C195B}"/>
              </a:ext>
            </a:extLst>
          </p:cNvPr>
          <p:cNvSpPr/>
          <p:nvPr/>
        </p:nvSpPr>
        <p:spPr>
          <a:xfrm>
            <a:off x="1376012" y="325813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12B62408-88E8-4661-BCD3-EDF001718874}"/>
              </a:ext>
              <a:ext uri="{C183D7F6-B498-43B3-948B-1728B52AA6E4}">
                <adec:decorative xmlns:adec="http://schemas.microsoft.com/office/drawing/2017/decorative" val="1"/>
              </a:ext>
            </a:extLst>
          </p:cNvPr>
          <p:cNvCxnSpPr>
            <a:cxnSpLocks/>
          </p:cNvCxnSpPr>
          <p:nvPr/>
        </p:nvCxnSpPr>
        <p:spPr>
          <a:xfrm>
            <a:off x="1376012" y="4208739"/>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17"/>
          </p:nvPr>
        </p:nvSpPr>
        <p:spPr>
          <a:xfrm>
            <a:off x="1376012" y="4396059"/>
            <a:ext cx="10383899" cy="1505337"/>
          </a:xfrm>
        </p:spPr>
        <p:txBody>
          <a:bodyPr/>
          <a:lstStyle/>
          <a:p>
            <a:pPr>
              <a:defRPr/>
            </a:pPr>
            <a:r>
              <a:rPr lang="en-US" sz="1800" dirty="0">
                <a:latin typeface="+mj-lt"/>
              </a:rPr>
              <a:t>Which open-source distributed processing engine does Azure Synapse Analytics include?</a:t>
            </a:r>
          </a:p>
          <a:p>
            <a:pPr marL="288925" indent="-288925">
              <a:spcBef>
                <a:spcPts val="300"/>
              </a:spcBef>
              <a:spcAft>
                <a:spcPts val="600"/>
              </a:spcAft>
              <a:buFont typeface="Wingdings" panose="05000000000000000000" pitchFamily="2" charset="2"/>
              <a:buChar char="q"/>
              <a:defRPr/>
            </a:pPr>
            <a:r>
              <a:rPr lang="en-US" sz="1400" dirty="0"/>
              <a:t>Apache Hadoop</a:t>
            </a:r>
          </a:p>
          <a:p>
            <a:pPr marL="288925" indent="-288925">
              <a:spcBef>
                <a:spcPts val="300"/>
              </a:spcBef>
              <a:spcAft>
                <a:spcPts val="600"/>
              </a:spcAft>
              <a:buFont typeface="Wingdings" panose="05000000000000000000" pitchFamily="2" charset="2"/>
              <a:buChar char="q"/>
              <a:defRPr/>
            </a:pPr>
            <a:r>
              <a:rPr lang="en-US" sz="1400" dirty="0"/>
              <a:t>Apache Spark</a:t>
            </a:r>
          </a:p>
          <a:p>
            <a:pPr marL="288925" indent="-288925">
              <a:spcBef>
                <a:spcPts val="300"/>
              </a:spcBef>
              <a:spcAft>
                <a:spcPts val="600"/>
              </a:spcAft>
              <a:buFont typeface="Wingdings" panose="05000000000000000000" pitchFamily="2" charset="2"/>
              <a:buChar char="q"/>
              <a:defRPr/>
            </a:pPr>
            <a:r>
              <a:rPr lang="en-US" sz="1400" dirty="0"/>
              <a:t>Apache Storm</a:t>
            </a:r>
          </a:p>
        </p:txBody>
      </p:sp>
      <p:sp>
        <p:nvSpPr>
          <p:cNvPr id="21" name="Graphic 26" descr="Checkmark on Rows and Columns">
            <a:extLst>
              <a:ext uri="{FF2B5EF4-FFF2-40B4-BE49-F238E27FC236}">
                <a16:creationId xmlns:a16="http://schemas.microsoft.com/office/drawing/2014/main" id="{962197A6-871C-4723-B214-AF9644775C2D}"/>
              </a:ext>
            </a:extLst>
          </p:cNvPr>
          <p:cNvSpPr/>
          <p:nvPr/>
        </p:nvSpPr>
        <p:spPr>
          <a:xfrm>
            <a:off x="1376012" y="523102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D8B354CF-A423-413E-AC59-EB65165DF8F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7" y="1405802"/>
            <a:ext cx="933775" cy="933775"/>
          </a:xfrm>
          <a:prstGeom prst="rect">
            <a:avLst/>
          </a:prstGeom>
        </p:spPr>
      </p:pic>
      <p:pic>
        <p:nvPicPr>
          <p:cNvPr id="4" name="Graphic 3">
            <a:extLst>
              <a:ext uri="{FF2B5EF4-FFF2-40B4-BE49-F238E27FC236}">
                <a16:creationId xmlns:a16="http://schemas.microsoft.com/office/drawing/2014/main" id="{F3154490-1154-405C-8FF8-888A051BD2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2857103"/>
            <a:ext cx="933775" cy="933775"/>
          </a:xfrm>
          <a:prstGeom prst="rect">
            <a:avLst/>
          </a:prstGeom>
        </p:spPr>
      </p:pic>
      <p:pic>
        <p:nvPicPr>
          <p:cNvPr id="5" name="Graphic 4">
            <a:extLst>
              <a:ext uri="{FF2B5EF4-FFF2-40B4-BE49-F238E27FC236}">
                <a16:creationId xmlns:a16="http://schemas.microsoft.com/office/drawing/2014/main" id="{024724A0-8F4C-428B-8FA8-41AFED001D2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4415030"/>
            <a:ext cx="933775" cy="933775"/>
          </a:xfrm>
          <a:prstGeom prst="rect">
            <a:avLst/>
          </a:prstGeom>
        </p:spPr>
      </p:pic>
    </p:spTree>
    <p:extLst>
      <p:ext uri="{BB962C8B-B14F-4D97-AF65-F5344CB8AC3E}">
        <p14:creationId xmlns:p14="http://schemas.microsoft.com/office/powerpoint/2010/main" val="1955478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P-200T01 Microsoft Azure Data Engineering-01 - Copy.pptx" id="{14C7EC89-4A55-455C-BB1B-8F608ECD5D71}" vid="{52009352-A6C7-428C-AECB-265903B36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5989</Words>
  <Application>Microsoft Office PowerPoint</Application>
  <PresentationFormat>Widescreen</PresentationFormat>
  <Paragraphs>459</Paragraphs>
  <Slides>23</Slides>
  <Notes>22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6"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Microsoft Azure Template</vt:lpstr>
      <vt:lpstr>WHITE TEMPLATE</vt:lpstr>
      <vt:lpstr>Bitmap Image</vt:lpstr>
      <vt:lpstr>4: Explore fundamentals of data analytics</vt:lpstr>
      <vt:lpstr>Agenda</vt:lpstr>
      <vt:lpstr>1: Large-scale data warehousing</vt:lpstr>
      <vt:lpstr>What is large-scale data warehousing?</vt:lpstr>
      <vt:lpstr>Data ingestion and processing pipelines</vt:lpstr>
      <vt:lpstr>Analytical data stores</vt:lpstr>
      <vt:lpstr>Choose an analytical data store service</vt:lpstr>
      <vt:lpstr>Lab: Explore Azure Synapse Analytics</vt:lpstr>
      <vt:lpstr>1: Knowledge check</vt:lpstr>
      <vt:lpstr>2: Streaming and real-time analytics</vt:lpstr>
      <vt:lpstr>Batch vs stream processing</vt:lpstr>
      <vt:lpstr>Real-time data processing with Azure Stream Analytics</vt:lpstr>
      <vt:lpstr>Real-time log and telemetry analysis with Azure Data Explorer</vt:lpstr>
      <vt:lpstr>Lab: Analyze streaming data</vt:lpstr>
      <vt:lpstr>2: Knowledge check</vt:lpstr>
      <vt:lpstr>3: Data visualization</vt:lpstr>
      <vt:lpstr>Introduction to data visualization with Power BI</vt:lpstr>
      <vt:lpstr>Analytical data modeling </vt:lpstr>
      <vt:lpstr>Common data visualizations in reports</vt:lpstr>
      <vt:lpstr>Lab: Visualize data with Power BI</vt:lpstr>
      <vt:lpstr>3: Knowledge check</vt:lpstr>
      <vt:lpstr>Further learning</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2022-10-07T18:00:07Z</dcterms:created>
  <dcterms:modified xsi:type="dcterms:W3CDTF">2022-10-07T18:00:31Z</dcterms:modified>
</cp:coreProperties>
</file>